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0" r:id="rId2"/>
    <p:sldId id="277" r:id="rId3"/>
    <p:sldId id="284" r:id="rId4"/>
    <p:sldId id="258" r:id="rId5"/>
    <p:sldId id="259" r:id="rId6"/>
    <p:sldId id="263" r:id="rId7"/>
    <p:sldId id="27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8F72-30BD-48C8-9071-4010261995F2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784A6-94C1-4715-B05A-AB29CDA9C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准版-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438483" y="659459"/>
            <a:ext cx="11424654" cy="0"/>
          </a:xfrm>
          <a:prstGeom prst="line">
            <a:avLst/>
          </a:prstGeom>
          <a:ln w="9525">
            <a:solidFill>
              <a:srgbClr val="2E8E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344583" y="666211"/>
            <a:ext cx="1622609" cy="0"/>
          </a:xfrm>
          <a:prstGeom prst="line">
            <a:avLst/>
          </a:prstGeom>
          <a:ln w="31750">
            <a:solidFill>
              <a:srgbClr val="2E8E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344583" y="6681836"/>
            <a:ext cx="11393761" cy="27308"/>
          </a:xfrm>
          <a:prstGeom prst="line">
            <a:avLst/>
          </a:prstGeom>
          <a:ln w="9525" cap="rnd">
            <a:solidFill>
              <a:srgbClr val="2E8EF3"/>
            </a:solidFill>
            <a:round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962688" y="86456"/>
            <a:ext cx="9446705" cy="579755"/>
          </a:xfrm>
        </p:spPr>
        <p:txBody>
          <a:bodyPr>
            <a:normAutofit/>
          </a:bodyPr>
          <a:lstStyle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856363" y="895462"/>
            <a:ext cx="10654918" cy="54104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13" name="图片 12" descr="浙建采-05"/>
          <p:cNvPicPr>
            <a:picLocks noChangeAspect="1"/>
          </p:cNvPicPr>
          <p:nvPr userDrawn="1"/>
        </p:nvPicPr>
        <p:blipFill rotWithShape="1">
          <a:blip r:embed="rId3"/>
          <a:srcRect r="58613"/>
          <a:stretch>
            <a:fillRect/>
          </a:stretch>
        </p:blipFill>
        <p:spPr>
          <a:xfrm>
            <a:off x="302247" y="143290"/>
            <a:ext cx="596452" cy="459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准版-封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3838" y="1365312"/>
            <a:ext cx="6302182" cy="1481588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32244" y="2967976"/>
            <a:ext cx="6114152" cy="25051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2244" y="3311709"/>
            <a:ext cx="5714508" cy="26443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zh-CN" altLang="en-US" sz="1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准版-封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A9A1-564B-4DE2-AC56-9310BD1A737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EAEC-B06E-4E3D-9CD7-5B4CF7799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8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2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0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2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6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5.jpeg"/><Relationship Id="rId5" Type="http://schemas.openxmlformats.org/officeDocument/2006/relationships/tags" Target="../tags/tag24.xml"/><Relationship Id="rId10" Type="http://schemas.openxmlformats.org/officeDocument/2006/relationships/image" Target="../media/image14.jpeg"/><Relationship Id="rId4" Type="http://schemas.openxmlformats.org/officeDocument/2006/relationships/tags" Target="../tags/tag23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0020" y="1335416"/>
            <a:ext cx="6302182" cy="1481588"/>
          </a:xfrm>
        </p:spPr>
        <p:txBody>
          <a:bodyPr/>
          <a:lstStyle/>
          <a:p>
            <a:r>
              <a:rPr lang="zh-CN" altLang="en-US" dirty="0" smtClean="0"/>
              <a:t>“浙建采”页面操作指南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732244" y="3016292"/>
            <a:ext cx="5714508" cy="264435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2024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endParaRPr lang="en-US" altLang="zh-CN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696244" y="2849880"/>
            <a:ext cx="5834096" cy="105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96244" y="3043385"/>
            <a:ext cx="36000" cy="157815"/>
          </a:xfrm>
          <a:prstGeom prst="rect">
            <a:avLst/>
          </a:prstGeom>
          <a:solidFill>
            <a:srgbClr val="2E8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6157" b="7905"/>
          <a:stretch>
            <a:fillRect/>
          </a:stretch>
        </p:blipFill>
        <p:spPr>
          <a:xfrm>
            <a:off x="-10886" y="3272010"/>
            <a:ext cx="12202886" cy="3569465"/>
          </a:xfrm>
          <a:prstGeom prst="rect">
            <a:avLst/>
          </a:prstGeom>
        </p:spPr>
      </p:pic>
      <p:pic>
        <p:nvPicPr>
          <p:cNvPr id="37" name="图片 36" descr="浙建采-05"/>
          <p:cNvPicPr>
            <a:picLocks noChangeAspect="1"/>
          </p:cNvPicPr>
          <p:nvPr/>
        </p:nvPicPr>
        <p:blipFill rotWithShape="1">
          <a:blip r:embed="rId3"/>
          <a:srcRect r="58613"/>
          <a:stretch>
            <a:fillRect/>
          </a:stretch>
        </p:blipFill>
        <p:spPr>
          <a:xfrm>
            <a:off x="601771" y="2184426"/>
            <a:ext cx="842753" cy="64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更新内容一览</a:t>
            </a:r>
            <a:endParaRPr lang="zh-CN" altLang="en-US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82" t="625" r="732" b="580"/>
          <a:stretch>
            <a:fillRect/>
          </a:stretch>
        </p:blipFill>
        <p:spPr>
          <a:xfrm>
            <a:off x="342017" y="1300388"/>
            <a:ext cx="5231669" cy="4897212"/>
          </a:xfrm>
          <a:prstGeom prst="roundRect">
            <a:avLst>
              <a:gd name="adj" fmla="val 3411"/>
            </a:avLst>
          </a:prstGeom>
        </p:spPr>
      </p:pic>
      <p:sp>
        <p:nvSpPr>
          <p:cNvPr id="5" name="文本框 4"/>
          <p:cNvSpPr txBox="1"/>
          <p:nvPr/>
        </p:nvSpPr>
        <p:spPr>
          <a:xfrm>
            <a:off x="5686040" y="1300388"/>
            <a:ext cx="650596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门户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首页版面重新设计，登录入口位置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，平台通知、公告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专区、开标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大厅等模块重新设计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新增集中采购、浙建优选、浙建数智、供应链金融等功能专区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新增品牌供应商、采购门户、供应商服务等信息展示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页面新增悬浮侧边栏，可进行快捷导航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原有数字经济专区移至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采方工作台页面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新增供应商工作台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，集成个人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信息、业务待办、投标管理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等业务功能模块；配置实时中标推送、平台公告、平台服务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、项目直通车、商机推送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等拓展功能模块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登录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1943100" y="5415915"/>
            <a:ext cx="82156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网页入口：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登录浙建采平台首页（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srm.cnzgc.com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），点击【登录】，进入账号登录页面。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05" y="822960"/>
            <a:ext cx="8119110" cy="418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10455"/>
          <a:stretch>
            <a:fillRect/>
          </a:stretch>
        </p:blipFill>
        <p:spPr>
          <a:xfrm>
            <a:off x="1546702" y="5533241"/>
            <a:ext cx="288606" cy="291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统一</a:t>
            </a:r>
            <a:r>
              <a:rPr lang="zh-CN" altLang="en-US" dirty="0"/>
              <a:t>门户</a:t>
            </a:r>
            <a:r>
              <a:rPr lang="zh-CN" altLang="en-US" dirty="0" smtClean="0"/>
              <a:t>展示</a:t>
            </a:r>
            <a:r>
              <a:rPr lang="en-US" altLang="zh-CN" sz="1800" dirty="0" smtClean="0"/>
              <a:t>——</a:t>
            </a:r>
            <a:r>
              <a:rPr lang="zh-CN" altLang="en-US" sz="1800" dirty="0" smtClean="0"/>
              <a:t>整合</a:t>
            </a:r>
            <a:r>
              <a:rPr lang="zh-CN" altLang="en-US" sz="1800" dirty="0"/>
              <a:t>集团各类服务平台</a:t>
            </a:r>
            <a:r>
              <a:rPr lang="zh-CN" altLang="en-US" sz="1800" dirty="0" smtClean="0"/>
              <a:t>功能</a:t>
            </a:r>
            <a:endParaRPr lang="zh-CN" altLang="en-US" sz="1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558165" y="1075690"/>
            <a:ext cx="11349355" cy="5274359"/>
            <a:chOff x="989300" y="1172137"/>
            <a:chExt cx="9948545" cy="4967665"/>
          </a:xfrm>
        </p:grpSpPr>
        <p:sp>
          <p:nvSpPr>
            <p:cNvPr id="34" name="PA-椭圆 15"/>
            <p:cNvSpPr/>
            <p:nvPr>
              <p:custDataLst>
                <p:tags r:id="rId2"/>
              </p:custDataLst>
            </p:nvPr>
          </p:nvSpPr>
          <p:spPr>
            <a:xfrm flipV="1">
              <a:off x="4793268" y="5634917"/>
              <a:ext cx="2303780" cy="482600"/>
            </a:xfrm>
            <a:prstGeom prst="ellipse">
              <a:avLst/>
            </a:prstGeom>
            <a:gradFill flip="none" rotWithShape="1">
              <a:gsLst>
                <a:gs pos="3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19050">
              <a:gradFill>
                <a:gsLst>
                  <a:gs pos="0">
                    <a:srgbClr val="6EAAE6"/>
                  </a:gs>
                  <a:gs pos="100000">
                    <a:srgbClr val="5EFEFA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5215225" y="1221032"/>
              <a:ext cx="1459865" cy="449072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12700">
              <a:gradFill>
                <a:gsLst>
                  <a:gs pos="0">
                    <a:srgbClr val="6EAAE6"/>
                  </a:gs>
                  <a:gs pos="100000">
                    <a:srgbClr val="5EFEFA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4"/>
              </p:custDataLst>
            </p:nvPr>
          </p:nvGrpSpPr>
          <p:grpSpPr>
            <a:xfrm>
              <a:off x="989300" y="1172137"/>
              <a:ext cx="3077210" cy="2167575"/>
              <a:chOff x="2204" y="2021"/>
              <a:chExt cx="5352" cy="3770"/>
            </a:xfrm>
          </p:grpSpPr>
          <p:grpSp>
            <p:nvGrpSpPr>
              <p:cNvPr id="9" name="组合 8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2204" y="2021"/>
                <a:ext cx="5352" cy="3770"/>
                <a:chOff x="1281" y="2783"/>
                <a:chExt cx="4115" cy="2833"/>
              </a:xfrm>
            </p:grpSpPr>
            <p:sp>
              <p:nvSpPr>
                <p:cNvPr id="11" name="任意多边形: 形状 41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281" y="3319"/>
                  <a:ext cx="4115" cy="2297"/>
                </a:xfrm>
                <a:prstGeom prst="roundRect">
                  <a:avLst>
                    <a:gd name="adj" fmla="val 5469"/>
                  </a:avLst>
                </a:prstGeom>
                <a:gradFill>
                  <a:gsLst>
                    <a:gs pos="0">
                      <a:srgbClr val="1D316B"/>
                    </a:gs>
                    <a:gs pos="81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</a:gradFill>
                <a:ln>
                  <a:gradFill>
                    <a:gsLst>
                      <a:gs pos="0">
                        <a:srgbClr val="1D316B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3792" tIns="696722" rIns="113792" bIns="405257" numCol="1" spcCol="1270" anchor="ctr" anchorCtr="0">
                  <a:noAutofit/>
                </a:bodyPr>
                <a:lstStyle/>
                <a:p>
                  <a:pPr algn="just" defTabSz="7112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zh-CN" sz="1400" b="1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ea typeface="微软雅黑" panose="020B0503020204020204" pitchFamily="3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12" name="PA-矩形 76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2004" y="2783"/>
                  <a:ext cx="2797" cy="42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1D316B"/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35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buClrTx/>
                    <a:buSzTx/>
                    <a:buFontTx/>
                  </a:pPr>
                  <a:r>
                    <a:rPr lang="zh-CN" altLang="zh-CN" sz="1600" b="1" kern="100" dirty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浙建采购</a:t>
                  </a:r>
                  <a:r>
                    <a:rPr lang="zh-CN" altLang="zh-CN" sz="1600" b="1" kern="100" dirty="0" smtClean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专区</a:t>
                  </a:r>
                  <a:endParaRPr lang="zh-CN" altLang="zh-CN" sz="1600" b="1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p:grpSp>
          <p:pic>
            <p:nvPicPr>
              <p:cNvPr id="10" name="图片 9" descr="2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1"/>
              <a:srcRect t="7056" r="25932" b="35633"/>
              <a:stretch>
                <a:fillRect/>
              </a:stretch>
            </p:blipFill>
            <p:spPr>
              <a:xfrm>
                <a:off x="2303" y="2856"/>
                <a:ext cx="5157" cy="2820"/>
              </a:xfrm>
              <a:prstGeom prst="roundRect">
                <a:avLst>
                  <a:gd name="adj" fmla="val 5393"/>
                </a:avLst>
              </a:prstGeom>
            </p:spPr>
          </p:pic>
        </p:grpSp>
        <p:grpSp>
          <p:nvGrpSpPr>
            <p:cNvPr id="13" name="组合 12"/>
            <p:cNvGrpSpPr/>
            <p:nvPr>
              <p:custDataLst>
                <p:tags r:id="rId5"/>
              </p:custDataLst>
            </p:nvPr>
          </p:nvGrpSpPr>
          <p:grpSpPr>
            <a:xfrm>
              <a:off x="989300" y="3942007"/>
              <a:ext cx="3077210" cy="2197795"/>
              <a:chOff x="2204" y="6693"/>
              <a:chExt cx="5352" cy="3823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2204" y="6693"/>
                <a:ext cx="5352" cy="3823"/>
                <a:chOff x="1281" y="2784"/>
                <a:chExt cx="4115" cy="2873"/>
              </a:xfrm>
            </p:grpSpPr>
            <p:sp>
              <p:nvSpPr>
                <p:cNvPr id="17" name="任意多边形: 形状 4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281" y="3319"/>
                  <a:ext cx="4115" cy="2338"/>
                </a:xfrm>
                <a:prstGeom prst="roundRect">
                  <a:avLst>
                    <a:gd name="adj" fmla="val 5469"/>
                  </a:avLst>
                </a:prstGeom>
                <a:gradFill>
                  <a:gsLst>
                    <a:gs pos="0">
                      <a:srgbClr val="1D316B"/>
                    </a:gs>
                    <a:gs pos="81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</a:gradFill>
                <a:ln>
                  <a:gradFill>
                    <a:gsLst>
                      <a:gs pos="0">
                        <a:srgbClr val="1D316B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13792" tIns="696722" rIns="113792" bIns="405257" numCol="1" spcCol="1270" anchor="ctr" anchorCtr="0">
                  <a:noAutofit/>
                </a:bodyPr>
                <a:lstStyle/>
                <a:p>
                  <a:pPr algn="just" defTabSz="71120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zh-CN" sz="1400" b="1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ea"/>
                    <a:ea typeface="微软雅黑" panose="020B0503020204020204" pitchFamily="3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18" name="PA-矩形 76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004" y="2784"/>
                  <a:ext cx="2797" cy="42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1D316B"/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35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buClrTx/>
                    <a:buSzTx/>
                    <a:buFontTx/>
                  </a:pPr>
                  <a:r>
                    <a:rPr lang="zh-CN" altLang="zh-CN" sz="1600" b="1" kern="100" dirty="0" smtClean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开标</a:t>
                  </a:r>
                  <a:r>
                    <a:rPr lang="zh-CN" altLang="en-US" sz="1600" b="1" kern="100" dirty="0" smtClean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大厅</a:t>
                  </a:r>
                  <a:r>
                    <a:rPr lang="zh-CN" altLang="zh-CN" sz="1600" b="1" kern="100" dirty="0" smtClean="0">
                      <a:solidFill>
                        <a:schemeClr val="bg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专区</a:t>
                  </a:r>
                  <a:endParaRPr lang="zh-CN" altLang="zh-CN" sz="1600" b="1" kern="100" dirty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p:grpSp>
          <p:pic>
            <p:nvPicPr>
              <p:cNvPr id="16" name="图片 15" descr="3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2"/>
              <a:stretch>
                <a:fillRect/>
              </a:stretch>
            </p:blipFill>
            <p:spPr>
              <a:xfrm>
                <a:off x="2310" y="7517"/>
                <a:ext cx="5140" cy="2890"/>
              </a:xfrm>
              <a:prstGeom prst="roundRect">
                <a:avLst>
                  <a:gd name="adj" fmla="val 5393"/>
                </a:avLst>
              </a:prstGeom>
            </p:spPr>
          </p:pic>
        </p:grpSp>
        <p:sp>
          <p:nvSpPr>
            <p:cNvPr id="23" name="PA-矩形 76"/>
            <p:cNvSpPr/>
            <p:nvPr>
              <p:custDataLst>
                <p:tags r:id="rId6"/>
              </p:custDataLst>
            </p:nvPr>
          </p:nvSpPr>
          <p:spPr>
            <a:xfrm>
              <a:off x="8401297" y="1172137"/>
              <a:ext cx="2091605" cy="3282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  <a:buSzTx/>
                <a:buFontTx/>
              </a:pPr>
              <a:r>
                <a:rPr lang="zh-CN" altLang="zh-CN" sz="1600" b="1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集中采购</a:t>
              </a:r>
              <a:r>
                <a:rPr lang="zh-CN" altLang="zh-CN" sz="1600" b="1" kern="100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专区</a:t>
              </a:r>
              <a:endParaRPr lang="zh-CN" altLang="zh-CN" sz="16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860635" y="3942007"/>
              <a:ext cx="3077210" cy="1597563"/>
              <a:chOff x="1281" y="2783"/>
              <a:chExt cx="4115" cy="2088"/>
            </a:xfrm>
          </p:grpSpPr>
          <p:sp>
            <p:nvSpPr>
              <p:cNvPr id="27" name="任意多边形: 形状 41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81" y="3319"/>
                <a:ext cx="4115" cy="1552"/>
              </a:xfrm>
              <a:prstGeom prst="roundRect">
                <a:avLst>
                  <a:gd name="adj" fmla="val 5469"/>
                </a:avLst>
              </a:prstGeom>
              <a:gradFill>
                <a:gsLst>
                  <a:gs pos="0">
                    <a:srgbClr val="1D316B"/>
                  </a:gs>
                  <a:gs pos="81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16200000" scaled="1"/>
              </a:gradFill>
              <a:ln>
                <a:gradFill>
                  <a:gsLst>
                    <a:gs pos="0">
                      <a:srgbClr val="1D316B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792" tIns="696722" rIns="113792" bIns="405257" numCol="1" spcCol="1270" anchor="ctr" anchorCtr="0">
                <a:noAutofit/>
              </a:bodyPr>
              <a:lstStyle/>
              <a:p>
                <a:pPr algn="just" defTabSz="7112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zh-CN" sz="1400" b="1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ea"/>
                  <a:ea typeface="微软雅黑" panose="020B0503020204020204" pitchFamily="34" charset="-122"/>
                  <a:cs typeface="+mn-ea"/>
                  <a:sym typeface="+mn-ea"/>
                </a:endParaRPr>
              </a:p>
            </p:txBody>
          </p:sp>
          <p:sp>
            <p:nvSpPr>
              <p:cNvPr id="28" name="PA-矩形 76"/>
              <p:cNvSpPr/>
              <p:nvPr>
                <p:custDataLst>
                  <p:tags r:id="rId12"/>
                </p:custDataLst>
              </p:nvPr>
            </p:nvSpPr>
            <p:spPr>
              <a:xfrm>
                <a:off x="2004" y="2783"/>
                <a:ext cx="2797" cy="42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buClrTx/>
                  <a:buSzTx/>
                  <a:buFontTx/>
                </a:pPr>
                <a:r>
                  <a:rPr lang="zh-CN" altLang="en-US" sz="1600" b="1" kern="100" dirty="0" smtClean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浙建优选</a:t>
                </a:r>
                <a:r>
                  <a:rPr lang="zh-CN" altLang="zh-CN" sz="1600" b="1" kern="100" dirty="0" smtClean="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专区</a:t>
                </a:r>
                <a:endParaRPr lang="zh-CN" altLang="zh-CN" sz="1600" b="1" kern="1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cxnSp>
          <p:nvCxnSpPr>
            <p:cNvPr id="30" name="直接箭头连接符 29"/>
            <p:cNvCxnSpPr>
              <a:stCxn id="11" idx="3"/>
            </p:cNvCxnSpPr>
            <p:nvPr>
              <p:custDataLst>
                <p:tags r:id="rId7"/>
              </p:custDataLst>
            </p:nvPr>
          </p:nvCxnSpPr>
          <p:spPr>
            <a:xfrm flipV="1">
              <a:off x="4067085" y="2173053"/>
              <a:ext cx="1329397" cy="287923"/>
            </a:xfrm>
            <a:prstGeom prst="straightConnector1">
              <a:avLst/>
            </a:prstGeom>
            <a:ln>
              <a:solidFill>
                <a:srgbClr val="183980"/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>
              <a:stCxn id="17" idx="3"/>
            </p:cNvCxnSpPr>
            <p:nvPr>
              <p:custDataLst>
                <p:tags r:id="rId8"/>
              </p:custDataLst>
            </p:nvPr>
          </p:nvCxnSpPr>
          <p:spPr>
            <a:xfrm flipV="1">
              <a:off x="4067085" y="2910909"/>
              <a:ext cx="1328247" cy="2334708"/>
            </a:xfrm>
            <a:prstGeom prst="straightConnector1">
              <a:avLst/>
            </a:prstGeom>
            <a:ln>
              <a:solidFill>
                <a:srgbClr val="183980"/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endCxn id="27" idx="1"/>
            </p:cNvCxnSpPr>
            <p:nvPr>
              <p:custDataLst>
                <p:tags r:id="rId9"/>
              </p:custDataLst>
            </p:nvPr>
          </p:nvCxnSpPr>
          <p:spPr>
            <a:xfrm>
              <a:off x="6484364" y="3700987"/>
              <a:ext cx="1376532" cy="1245194"/>
            </a:xfrm>
            <a:prstGeom prst="straightConnector1">
              <a:avLst/>
            </a:prstGeom>
            <a:ln>
              <a:solidFill>
                <a:srgbClr val="18398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>
              <a:endCxn id="22" idx="1"/>
            </p:cNvCxnSpPr>
            <p:nvPr>
              <p:custDataLst>
                <p:tags r:id="rId10"/>
              </p:custDataLst>
            </p:nvPr>
          </p:nvCxnSpPr>
          <p:spPr>
            <a:xfrm flipV="1">
              <a:off x="6214241" y="2187559"/>
              <a:ext cx="1420247" cy="1296257"/>
            </a:xfrm>
            <a:prstGeom prst="straightConnector1">
              <a:avLst/>
            </a:prstGeom>
            <a:ln>
              <a:solidFill>
                <a:srgbClr val="18398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5" name="图片 4" descr="屏幕截图_31-12-2024_17130_srm.cnzgc.com(1)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29885" y="1181100"/>
            <a:ext cx="1538605" cy="4750435"/>
          </a:xfrm>
          <a:prstGeom prst="rect">
            <a:avLst/>
          </a:prstGeom>
        </p:spPr>
      </p:pic>
      <p:sp>
        <p:nvSpPr>
          <p:cNvPr id="6" name="任意多边形: 形状 41"/>
          <p:cNvSpPr/>
          <p:nvPr>
            <p:custDataLst>
              <p:tags r:id="rId1"/>
            </p:custDataLst>
          </p:nvPr>
        </p:nvSpPr>
        <p:spPr>
          <a:xfrm>
            <a:off x="8355330" y="1585595"/>
            <a:ext cx="3510280" cy="1447800"/>
          </a:xfrm>
          <a:prstGeom prst="roundRect">
            <a:avLst>
              <a:gd name="adj" fmla="val 5469"/>
            </a:avLst>
          </a:prstGeom>
          <a:gradFill>
            <a:gsLst>
              <a:gs pos="0">
                <a:srgbClr val="1D316B"/>
              </a:gs>
              <a:gs pos="81000">
                <a:schemeClr val="accent1">
                  <a:lumMod val="30000"/>
                  <a:lumOff val="70000"/>
                  <a:alpha val="0"/>
                </a:schemeClr>
              </a:gs>
            </a:gsLst>
            <a:lin ang="16200000" scaled="1"/>
          </a:gradFill>
          <a:ln>
            <a:gradFill>
              <a:gsLst>
                <a:gs pos="0">
                  <a:srgbClr val="1D316B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96722" rIns="113792" bIns="405257" numCol="1" spcCol="1270" anchor="ctr" anchorCtr="0">
            <a:noAutofit/>
          </a:bodyPr>
          <a:lstStyle/>
          <a:p>
            <a:pPr algn="just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zh-CN" sz="1400" b="1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26" name="图片 25" descr="集中采购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24545" y="1668145"/>
            <a:ext cx="3373120" cy="1264285"/>
          </a:xfrm>
          <a:prstGeom prst="rect">
            <a:avLst/>
          </a:prstGeom>
        </p:spPr>
      </p:pic>
      <p:pic>
        <p:nvPicPr>
          <p:cNvPr id="35" name="图片 34" descr="浙建优选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48675" y="4543425"/>
            <a:ext cx="3400425" cy="106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>
            <a:endCxn id="15" idx="1"/>
          </p:cNvCxnSpPr>
          <p:nvPr/>
        </p:nvCxnSpPr>
        <p:spPr>
          <a:xfrm flipV="1">
            <a:off x="6661785" y="2263140"/>
            <a:ext cx="1435100" cy="2502535"/>
          </a:xfrm>
          <a:prstGeom prst="straightConnector1">
            <a:avLst/>
          </a:prstGeom>
          <a:ln>
            <a:solidFill>
              <a:srgbClr val="18398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统一门户展示</a:t>
            </a:r>
            <a:r>
              <a:rPr lang="en-US" altLang="zh-CN" sz="1800" dirty="0"/>
              <a:t>——</a:t>
            </a:r>
            <a:r>
              <a:rPr lang="zh-CN" altLang="en-US" sz="1800" dirty="0"/>
              <a:t>整合集团各类服务平台功能</a:t>
            </a:r>
          </a:p>
        </p:txBody>
      </p:sp>
      <p:sp>
        <p:nvSpPr>
          <p:cNvPr id="13" name="PA-椭圆 15"/>
          <p:cNvSpPr/>
          <p:nvPr>
            <p:custDataLst>
              <p:tags r:id="rId1"/>
            </p:custDataLst>
          </p:nvPr>
        </p:nvSpPr>
        <p:spPr>
          <a:xfrm flipV="1">
            <a:off x="4756785" y="5772150"/>
            <a:ext cx="2431415" cy="514350"/>
          </a:xfrm>
          <a:prstGeom prst="ellipse">
            <a:avLst/>
          </a:prstGeom>
          <a:gradFill flip="none" rotWithShape="1">
            <a:gsLst>
              <a:gs pos="2500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ln w="19050">
            <a:gradFill>
              <a:gsLst>
                <a:gs pos="0">
                  <a:srgbClr val="6EAAE6"/>
                </a:gs>
                <a:gs pos="100000">
                  <a:srgbClr val="5EFEF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01920" y="1086485"/>
            <a:ext cx="1618615" cy="47675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ln w="12700">
            <a:gradFill>
              <a:gsLst>
                <a:gs pos="0">
                  <a:srgbClr val="183980"/>
                </a:gs>
                <a:gs pos="100000">
                  <a:srgbClr val="5EFEF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989705" y="2247265"/>
            <a:ext cx="1234440" cy="1726565"/>
          </a:xfrm>
          <a:prstGeom prst="straightConnector1">
            <a:avLst/>
          </a:prstGeom>
          <a:ln>
            <a:solidFill>
              <a:srgbClr val="183980"/>
            </a:solidFill>
            <a:prstDash val="sysDot"/>
            <a:headEnd type="triangl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610985" y="5101590"/>
            <a:ext cx="1344930" cy="584835"/>
          </a:xfrm>
          <a:prstGeom prst="straightConnector1">
            <a:avLst/>
          </a:prstGeom>
          <a:ln>
            <a:solidFill>
              <a:srgbClr val="18398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PA-矩形 76"/>
          <p:cNvSpPr/>
          <p:nvPr>
            <p:custDataLst>
              <p:tags r:id="rId2"/>
            </p:custDataLst>
          </p:nvPr>
        </p:nvSpPr>
        <p:spPr>
          <a:xfrm>
            <a:off x="1312545" y="962025"/>
            <a:ext cx="2207260" cy="3498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kern="1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供应链</a:t>
            </a:r>
            <a:r>
              <a:rPr lang="zh-CN" altLang="zh-CN" sz="1600" b="1" kern="1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金融</a:t>
            </a:r>
            <a:r>
              <a:rPr lang="zh-CN" altLang="zh-CN" sz="16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专区</a:t>
            </a:r>
          </a:p>
        </p:txBody>
      </p:sp>
      <p:sp>
        <p:nvSpPr>
          <p:cNvPr id="29" name="PA-矩形 76"/>
          <p:cNvSpPr/>
          <p:nvPr>
            <p:custDataLst>
              <p:tags r:id="rId3"/>
            </p:custDataLst>
          </p:nvPr>
        </p:nvSpPr>
        <p:spPr>
          <a:xfrm>
            <a:off x="8631555" y="962025"/>
            <a:ext cx="2207260" cy="3378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en-US" sz="1600" b="1" kern="1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浙建数智</a:t>
            </a:r>
            <a:r>
              <a:rPr lang="zh-CN" altLang="zh-CN" sz="1600" b="1" kern="1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专区</a:t>
            </a:r>
            <a:endParaRPr lang="zh-CN" altLang="zh-CN" sz="1600" b="1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PA-矩形 76"/>
          <p:cNvSpPr/>
          <p:nvPr>
            <p:custDataLst>
              <p:tags r:id="rId4"/>
            </p:custDataLst>
          </p:nvPr>
        </p:nvSpPr>
        <p:spPr>
          <a:xfrm>
            <a:off x="1312545" y="3654425"/>
            <a:ext cx="2207260" cy="3498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zh-CN" sz="16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供应商专区</a:t>
            </a:r>
          </a:p>
        </p:txBody>
      </p:sp>
      <p:pic>
        <p:nvPicPr>
          <p:cNvPr id="5" name="图片 4" descr="屏幕截图_31-12-2024_17130_srm.cnzgc.com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9385" y="1104265"/>
            <a:ext cx="1527175" cy="4750435"/>
          </a:xfrm>
          <a:prstGeom prst="rect">
            <a:avLst/>
          </a:prstGeom>
        </p:spPr>
      </p:pic>
      <p:sp>
        <p:nvSpPr>
          <p:cNvPr id="14" name="任意多边形: 形状 41"/>
          <p:cNvSpPr/>
          <p:nvPr/>
        </p:nvSpPr>
        <p:spPr>
          <a:xfrm>
            <a:off x="673735" y="1642110"/>
            <a:ext cx="3613785" cy="1214755"/>
          </a:xfrm>
          <a:prstGeom prst="roundRect">
            <a:avLst>
              <a:gd name="adj" fmla="val 5469"/>
            </a:avLst>
          </a:prstGeom>
          <a:gradFill flip="none" rotWithShape="1">
            <a:gsLst>
              <a:gs pos="0">
                <a:srgbClr val="183980"/>
              </a:gs>
              <a:gs pos="56000">
                <a:schemeClr val="accent5">
                  <a:lumMod val="45000"/>
                  <a:lumOff val="55000"/>
                </a:schemeClr>
              </a:gs>
              <a:gs pos="55000">
                <a:schemeClr val="accent5">
                  <a:lumMod val="45000"/>
                  <a:lumOff val="55000"/>
                </a:schemeClr>
              </a:gs>
              <a:gs pos="63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gradFill>
              <a:gsLst>
                <a:gs pos="10000">
                  <a:srgbClr val="183980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96722" rIns="113792" bIns="405257" numCol="1" spcCol="1270" anchor="ctr" anchorCtr="0">
            <a:noAutofit/>
          </a:bodyPr>
          <a:lstStyle/>
          <a:p>
            <a:pPr algn="just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zh-CN" sz="1400" b="1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8" name="图片 7" descr="供应链金融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65" y="1706245"/>
            <a:ext cx="3462020" cy="105283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8060690" y="1595755"/>
            <a:ext cx="3547745" cy="1365250"/>
            <a:chOff x="12694" y="2668"/>
            <a:chExt cx="5115" cy="1857"/>
          </a:xfrm>
        </p:grpSpPr>
        <p:sp>
          <p:nvSpPr>
            <p:cNvPr id="28" name="任意多边形: 形状 41"/>
            <p:cNvSpPr/>
            <p:nvPr/>
          </p:nvSpPr>
          <p:spPr>
            <a:xfrm>
              <a:off x="12694" y="2668"/>
              <a:ext cx="5115" cy="1857"/>
            </a:xfrm>
            <a:prstGeom prst="roundRect">
              <a:avLst>
                <a:gd name="adj" fmla="val 5469"/>
              </a:avLst>
            </a:prstGeom>
            <a:gradFill flip="none" rotWithShape="1">
              <a:gsLst>
                <a:gs pos="0">
                  <a:srgbClr val="183980"/>
                </a:gs>
                <a:gs pos="56000">
                  <a:schemeClr val="accent5">
                    <a:lumMod val="45000"/>
                    <a:lumOff val="55000"/>
                  </a:schemeClr>
                </a:gs>
                <a:gs pos="55000">
                  <a:schemeClr val="accent5">
                    <a:lumMod val="45000"/>
                    <a:lumOff val="55000"/>
                  </a:schemeClr>
                </a:gs>
                <a:gs pos="63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10000">
                    <a:srgbClr val="18398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96722" rIns="113792" bIns="405257" numCol="1" spcCol="1270" anchor="ctr" anchorCtr="0">
              <a:noAutofit/>
            </a:bodyPr>
            <a:lstStyle/>
            <a:p>
              <a:pPr algn="just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zh-CN" sz="1400" b="1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pic>
          <p:nvPicPr>
            <p:cNvPr id="15" name="图片 14" descr="浙建数智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46" y="2778"/>
              <a:ext cx="5028" cy="1596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601345" y="4290060"/>
            <a:ext cx="3856990" cy="1932940"/>
            <a:chOff x="12694" y="6855"/>
            <a:chExt cx="6074" cy="3044"/>
          </a:xfrm>
        </p:grpSpPr>
        <p:sp>
          <p:nvSpPr>
            <p:cNvPr id="33" name="任意多边形: 形状 41"/>
            <p:cNvSpPr/>
            <p:nvPr/>
          </p:nvSpPr>
          <p:spPr>
            <a:xfrm>
              <a:off x="12694" y="6855"/>
              <a:ext cx="6075" cy="3045"/>
            </a:xfrm>
            <a:prstGeom prst="roundRect">
              <a:avLst>
                <a:gd name="adj" fmla="val 5469"/>
              </a:avLst>
            </a:prstGeom>
            <a:gradFill flip="none" rotWithShape="1">
              <a:gsLst>
                <a:gs pos="0">
                  <a:srgbClr val="183980"/>
                </a:gs>
                <a:gs pos="56000">
                  <a:schemeClr val="accent5">
                    <a:lumMod val="45000"/>
                    <a:lumOff val="55000"/>
                  </a:schemeClr>
                </a:gs>
                <a:gs pos="55000">
                  <a:schemeClr val="accent5">
                    <a:lumMod val="45000"/>
                    <a:lumOff val="55000"/>
                  </a:schemeClr>
                </a:gs>
                <a:gs pos="63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10000">
                    <a:srgbClr val="18398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96722" rIns="113792" bIns="405257" numCol="1" spcCol="1270" anchor="ctr" anchorCtr="0">
              <a:noAutofit/>
            </a:bodyPr>
            <a:lstStyle/>
            <a:p>
              <a:pPr algn="just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zh-CN" sz="1400" b="1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pic>
          <p:nvPicPr>
            <p:cNvPr id="25" name="图片 24" descr="会员供应商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808" y="6954"/>
              <a:ext cx="5879" cy="2802"/>
            </a:xfrm>
            <a:prstGeom prst="rect">
              <a:avLst/>
            </a:prstGeom>
          </p:spPr>
        </p:pic>
      </p:grpSp>
      <p:sp>
        <p:nvSpPr>
          <p:cNvPr id="30" name="PA-矩形 76"/>
          <p:cNvSpPr/>
          <p:nvPr>
            <p:custDataLst>
              <p:tags r:id="rId5"/>
            </p:custDataLst>
          </p:nvPr>
        </p:nvSpPr>
        <p:spPr>
          <a:xfrm>
            <a:off x="8587105" y="3654425"/>
            <a:ext cx="2207260" cy="3378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zh-CN" altLang="zh-CN" sz="1600" b="1" kern="1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联系专区</a:t>
            </a:r>
            <a:endParaRPr lang="zh-CN" altLang="zh-CN" sz="1600" b="1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任意多边形: 形状 41"/>
          <p:cNvSpPr/>
          <p:nvPr/>
        </p:nvSpPr>
        <p:spPr>
          <a:xfrm>
            <a:off x="8088630" y="4404360"/>
            <a:ext cx="3667125" cy="1365250"/>
          </a:xfrm>
          <a:prstGeom prst="roundRect">
            <a:avLst>
              <a:gd name="adj" fmla="val 5469"/>
            </a:avLst>
          </a:prstGeom>
          <a:gradFill flip="none" rotWithShape="1">
            <a:gsLst>
              <a:gs pos="0">
                <a:srgbClr val="183980"/>
              </a:gs>
              <a:gs pos="56000">
                <a:schemeClr val="accent5">
                  <a:lumMod val="45000"/>
                  <a:lumOff val="55000"/>
                </a:schemeClr>
              </a:gs>
              <a:gs pos="55000">
                <a:schemeClr val="accent5">
                  <a:lumMod val="45000"/>
                  <a:lumOff val="55000"/>
                </a:schemeClr>
              </a:gs>
              <a:gs pos="63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gradFill>
              <a:gsLst>
                <a:gs pos="10000">
                  <a:srgbClr val="183980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96722" rIns="113792" bIns="405257" numCol="1" spcCol="1270" anchor="ctr" anchorCtr="0">
            <a:noAutofit/>
          </a:bodyPr>
          <a:lstStyle/>
          <a:p>
            <a:pPr algn="just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zh-CN" sz="1400" b="1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43" name="图片 42" descr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1015" y="4452620"/>
            <a:ext cx="3609340" cy="1233805"/>
          </a:xfrm>
          <a:prstGeom prst="rect">
            <a:avLst/>
          </a:prstGeom>
        </p:spPr>
      </p:pic>
      <p:cxnSp>
        <p:nvCxnSpPr>
          <p:cNvPr id="44" name="直接箭头连接符 43"/>
          <p:cNvCxnSpPr>
            <a:stCxn id="25" idx="3"/>
          </p:cNvCxnSpPr>
          <p:nvPr/>
        </p:nvCxnSpPr>
        <p:spPr>
          <a:xfrm flipV="1">
            <a:off x="4406900" y="5198110"/>
            <a:ext cx="709930" cy="44450"/>
          </a:xfrm>
          <a:prstGeom prst="straightConnector1">
            <a:avLst/>
          </a:prstGeom>
          <a:ln>
            <a:solidFill>
              <a:srgbClr val="183980"/>
            </a:solidFill>
            <a:prstDash val="sysDot"/>
            <a:headEnd type="triangle"/>
            <a:tailEnd type="non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供应商首页展示</a:t>
            </a:r>
            <a:r>
              <a:rPr lang="en-US" altLang="zh-CN" sz="1800" dirty="0" smtClean="0"/>
              <a:t>——</a:t>
            </a:r>
            <a:r>
              <a:rPr lang="zh-CN" altLang="en-US" sz="1800" dirty="0"/>
              <a:t>智能高效，投标尽在掌握</a:t>
            </a:r>
          </a:p>
        </p:txBody>
      </p:sp>
      <p:sp>
        <p:nvSpPr>
          <p:cNvPr id="3" name="矩形 2"/>
          <p:cNvSpPr/>
          <p:nvPr/>
        </p:nvSpPr>
        <p:spPr>
          <a:xfrm>
            <a:off x="5878830" y="924560"/>
            <a:ext cx="5786120" cy="4857115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alpha val="0"/>
                  <a:lumMod val="10000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rgbClr val="183980"/>
                </a:gs>
                <a:gs pos="100000">
                  <a:srgbClr val="5EFEF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PA-椭圆 15"/>
          <p:cNvSpPr/>
          <p:nvPr>
            <p:custDataLst>
              <p:tags r:id="rId1"/>
            </p:custDataLst>
          </p:nvPr>
        </p:nvSpPr>
        <p:spPr>
          <a:xfrm flipV="1">
            <a:off x="5800090" y="5817235"/>
            <a:ext cx="5992495" cy="52006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alpha val="0"/>
                  <a:lumMod val="100000"/>
                </a:schemeClr>
              </a:gs>
            </a:gsLst>
            <a:lin ang="5400000" scaled="1"/>
          </a:gradFill>
          <a:ln w="19050">
            <a:gradFill>
              <a:gsLst>
                <a:gs pos="0">
                  <a:srgbClr val="183980"/>
                </a:gs>
                <a:gs pos="100000">
                  <a:srgbClr val="5EFEF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003290" y="1026795"/>
            <a:ext cx="5535930" cy="5125720"/>
            <a:chOff x="9097" y="1617"/>
            <a:chExt cx="8718" cy="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7" y="1617"/>
              <a:ext cx="8719" cy="8072"/>
            </a:xfrm>
            <a:prstGeom prst="rect">
              <a:avLst/>
            </a:prstGeom>
          </p:spPr>
        </p:pic>
        <p:pic>
          <p:nvPicPr>
            <p:cNvPr id="12" name="图片 11" descr="杭州火车东站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4" y="1944"/>
              <a:ext cx="3655" cy="1917"/>
            </a:xfrm>
            <a:prstGeom prst="rect">
              <a:avLst/>
            </a:prstGeom>
            <a:effectLst/>
          </p:spPr>
        </p:pic>
        <p:grpSp>
          <p:nvGrpSpPr>
            <p:cNvPr id="13" name="组合 12"/>
            <p:cNvGrpSpPr/>
            <p:nvPr/>
          </p:nvGrpSpPr>
          <p:grpSpPr>
            <a:xfrm>
              <a:off x="10825" y="3637"/>
              <a:ext cx="508" cy="120"/>
              <a:chOff x="4235" y="4302"/>
              <a:chExt cx="520" cy="12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235" y="4302"/>
                <a:ext cx="120" cy="120"/>
              </a:xfrm>
              <a:prstGeom prst="ellipse">
                <a:avLst/>
              </a:prstGeom>
              <a:effectLst>
                <a:glow rad="76200">
                  <a:srgbClr val="2DFDF9">
                    <a:alpha val="32000"/>
                  </a:srgbClr>
                </a:glow>
                <a:reflection blurRad="31750" stA="50000" endA="275" endPos="15000" dist="101600" dir="5400000" sy="-100000" algn="bl" rotWithShape="0"/>
              </a:effectLst>
            </p:spPr>
            <p:txBody>
              <a:bodyPr wrap="square" lIns="91425" tIns="91425" rIns="91425" bIns="91425" anchor="ctr" anchorCtr="0" forceAA="0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435" y="4302"/>
                <a:ext cx="120" cy="120"/>
              </a:xfrm>
              <a:prstGeom prst="ellipse">
                <a:avLst/>
              </a:prstGeom>
              <a:effectLst>
                <a:glow rad="76200">
                  <a:srgbClr val="2DFDF9">
                    <a:alpha val="32000"/>
                  </a:srgbClr>
                </a:glow>
                <a:reflection blurRad="31750" stA="50000" endA="275" endPos="15000" dist="101600" dir="5400000" sy="-100000" algn="bl" rotWithShape="0"/>
              </a:effectLst>
            </p:spPr>
            <p:txBody>
              <a:bodyPr wrap="square" lIns="91425" tIns="91425" rIns="91425" bIns="91425" anchor="ctr" anchorCtr="0" forceAA="0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635" y="4302"/>
                <a:ext cx="120" cy="120"/>
              </a:xfrm>
              <a:prstGeom prst="ellipse">
                <a:avLst/>
              </a:prstGeom>
              <a:effectLst>
                <a:glow rad="76200">
                  <a:srgbClr val="2DFDF9">
                    <a:alpha val="32000"/>
                  </a:srgbClr>
                </a:glow>
                <a:reflection blurRad="31750" stA="50000" endA="275" endPos="15000" dist="101600" dir="5400000" sy="-100000" algn="bl" rotWithShape="0"/>
              </a:effectLst>
            </p:spPr>
            <p:txBody>
              <a:bodyPr wrap="square" lIns="91425" tIns="91425" rIns="91425" bIns="91425" anchor="ctr" anchorCtr="0" forceAA="0">
                <a:noAutofit/>
              </a:bodyPr>
              <a:lstStyle/>
              <a:p>
                <a:pPr mar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6003290" y="3284855"/>
            <a:ext cx="3225165" cy="704850"/>
          </a:xfrm>
          <a:prstGeom prst="rect">
            <a:avLst/>
          </a:prstGeom>
          <a:gradFill>
            <a:gsLst>
              <a:gs pos="0">
                <a:schemeClr val="accent5">
                  <a:alpha val="20000"/>
                  <a:lumMod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5EFEF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18213" y="3954145"/>
            <a:ext cx="3195320" cy="1085215"/>
          </a:xfrm>
          <a:prstGeom prst="rect">
            <a:avLst/>
          </a:prstGeom>
          <a:gradFill>
            <a:gsLst>
              <a:gs pos="0">
                <a:schemeClr val="accent5">
                  <a:alpha val="20000"/>
                  <a:lumMod val="100000"/>
                </a:schemeClr>
              </a:gs>
              <a:gs pos="100000">
                <a:schemeClr val="accent5">
                  <a:alpha val="0"/>
                  <a:lumMod val="10000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5EFEF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0" name="直接箭头连接符 29"/>
          <p:cNvCxnSpPr>
            <a:stCxn id="26" idx="1"/>
            <a:endCxn id="28" idx="3"/>
          </p:cNvCxnSpPr>
          <p:nvPr/>
        </p:nvCxnSpPr>
        <p:spPr>
          <a:xfrm flipH="1">
            <a:off x="5347591" y="3637280"/>
            <a:ext cx="655699" cy="80794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endCxn id="29" idx="3"/>
          </p:cNvCxnSpPr>
          <p:nvPr/>
        </p:nvCxnSpPr>
        <p:spPr>
          <a:xfrm flipH="1">
            <a:off x="5428285" y="4729617"/>
            <a:ext cx="601232" cy="73865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17335" y="2972853"/>
            <a:ext cx="1549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839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功能区</a:t>
            </a:r>
          </a:p>
        </p:txBody>
      </p:sp>
      <p:sp>
        <p:nvSpPr>
          <p:cNvPr id="7" name="图形"/>
          <p:cNvSpPr/>
          <p:nvPr/>
        </p:nvSpPr>
        <p:spPr>
          <a:xfrm flipH="1">
            <a:off x="664723" y="2944819"/>
            <a:ext cx="1917183" cy="340003"/>
          </a:xfrm>
          <a:prstGeom prst="snip2DiagRect">
            <a:avLst/>
          </a:prstGeom>
          <a:noFill/>
          <a:ln w="12700" cap="flat" cmpd="sng" algn="ctr">
            <a:gradFill>
              <a:gsLst>
                <a:gs pos="27000">
                  <a:srgbClr val="183980"/>
                </a:gs>
                <a:gs pos="0">
                  <a:srgbClr val="2DFDF9">
                    <a:alpha val="0"/>
                  </a:srgbClr>
                </a:gs>
              </a:gsLst>
              <a:lin ang="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8" name="图形"/>
          <p:cNvSpPr/>
          <p:nvPr/>
        </p:nvSpPr>
        <p:spPr>
          <a:xfrm flipH="1">
            <a:off x="664721" y="4317027"/>
            <a:ext cx="1947382" cy="340003"/>
          </a:xfrm>
          <a:prstGeom prst="snip2DiagRect">
            <a:avLst/>
          </a:prstGeom>
          <a:noFill/>
          <a:ln w="12700" cap="flat" cmpd="sng" algn="ctr">
            <a:gradFill>
              <a:gsLst>
                <a:gs pos="32000">
                  <a:srgbClr val="183980"/>
                </a:gs>
                <a:gs pos="0">
                  <a:srgbClr val="2DFDF9">
                    <a:alpha val="0"/>
                  </a:srgbClr>
                </a:gs>
              </a:gsLst>
              <a:lin ang="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5431" y="4342863"/>
            <a:ext cx="1549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1839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商机大厅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rcRect t="44537" r="42356" b="43942"/>
          <a:stretch>
            <a:fillRect/>
          </a:stretch>
        </p:blipFill>
        <p:spPr>
          <a:xfrm>
            <a:off x="664722" y="3284855"/>
            <a:ext cx="4682869" cy="866438"/>
          </a:xfrm>
          <a:prstGeom prst="rect">
            <a:avLst/>
          </a:prstGeom>
          <a:ln w="15875">
            <a:solidFill>
              <a:srgbClr val="183980"/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rcRect t="56091" r="41734" b="22751"/>
          <a:stretch>
            <a:fillRect/>
          </a:stretch>
        </p:blipFill>
        <p:spPr>
          <a:xfrm>
            <a:off x="664721" y="4672647"/>
            <a:ext cx="4763564" cy="1591240"/>
          </a:xfrm>
          <a:prstGeom prst="rect">
            <a:avLst/>
          </a:prstGeom>
          <a:ln w="15875">
            <a:solidFill>
              <a:srgbClr val="183980"/>
            </a:solidFill>
          </a:ln>
        </p:spPr>
      </p:pic>
      <p:sp>
        <p:nvSpPr>
          <p:cNvPr id="32" name="文本框 31"/>
          <p:cNvSpPr txBox="1"/>
          <p:nvPr/>
        </p:nvSpPr>
        <p:spPr>
          <a:xfrm>
            <a:off x="715431" y="844643"/>
            <a:ext cx="1254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1839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平台服务</a:t>
            </a:r>
            <a:endParaRPr lang="zh-CN" altLang="en-US" sz="1400" b="1" dirty="0">
              <a:solidFill>
                <a:srgbClr val="1839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图形"/>
          <p:cNvSpPr/>
          <p:nvPr/>
        </p:nvSpPr>
        <p:spPr>
          <a:xfrm flipH="1">
            <a:off x="664722" y="821262"/>
            <a:ext cx="1552085" cy="317735"/>
          </a:xfrm>
          <a:prstGeom prst="snip2DiagRect">
            <a:avLst/>
          </a:prstGeom>
          <a:noFill/>
          <a:ln w="12700" cap="flat" cmpd="sng" algn="ctr">
            <a:gradFill>
              <a:gsLst>
                <a:gs pos="32000">
                  <a:srgbClr val="183980"/>
                </a:gs>
                <a:gs pos="0">
                  <a:srgbClr val="2DFDF9">
                    <a:alpha val="0"/>
                  </a:srgbClr>
                </a:gs>
              </a:gsLst>
              <a:lin ang="0" scaled="1"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cs typeface="字魂58号-创中黑" panose="00000500000000000000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rcRect l="59365" t="29258" r="389" b="49985"/>
          <a:stretch>
            <a:fillRect/>
          </a:stretch>
        </p:blipFill>
        <p:spPr>
          <a:xfrm>
            <a:off x="664721" y="1139023"/>
            <a:ext cx="3492966" cy="1668096"/>
          </a:xfrm>
          <a:prstGeom prst="rect">
            <a:avLst/>
          </a:prstGeom>
          <a:ln w="15875">
            <a:solidFill>
              <a:srgbClr val="183980"/>
            </a:solidFill>
          </a:ln>
        </p:spPr>
      </p:pic>
      <p:sp>
        <p:nvSpPr>
          <p:cNvPr id="43" name="矩形 42"/>
          <p:cNvSpPr/>
          <p:nvPr/>
        </p:nvSpPr>
        <p:spPr>
          <a:xfrm>
            <a:off x="9270018" y="2527788"/>
            <a:ext cx="2269838" cy="1032158"/>
          </a:xfrm>
          <a:prstGeom prst="rect">
            <a:avLst/>
          </a:prstGeom>
          <a:gradFill>
            <a:gsLst>
              <a:gs pos="0">
                <a:schemeClr val="accent5">
                  <a:alpha val="20000"/>
                  <a:lumMod val="10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 w="12700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5EFEFA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35" name="肘形连接符 34"/>
          <p:cNvCxnSpPr>
            <a:stCxn id="43" idx="0"/>
          </p:cNvCxnSpPr>
          <p:nvPr/>
        </p:nvCxnSpPr>
        <p:spPr>
          <a:xfrm rot="16200000" flipV="1">
            <a:off x="6986568" y="-890581"/>
            <a:ext cx="589488" cy="6247250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6157" b="46686"/>
          <a:stretch>
            <a:fillRect/>
          </a:stretch>
        </p:blipFill>
        <p:spPr>
          <a:xfrm>
            <a:off x="0" y="4992144"/>
            <a:ext cx="12191999" cy="19586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23734" y="3243147"/>
            <a:ext cx="40191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综合服务：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0571-88233835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0571-88235859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0571-88235153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0571-88232396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缴费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0571-88233835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招采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投诉：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0571-88235859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浙建优选：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0571-85231653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0" y="3243147"/>
            <a:ext cx="1887497" cy="188749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2780" y="4992144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浙建采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76189" y="5498570"/>
            <a:ext cx="3125591" cy="1"/>
          </a:xfrm>
          <a:prstGeom prst="line">
            <a:avLst/>
          </a:prstGeom>
          <a:ln w="9525">
            <a:solidFill>
              <a:srgbClr val="019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906736" y="5377722"/>
            <a:ext cx="1799583" cy="241696"/>
          </a:xfrm>
          <a:prstGeom prst="roundRect">
            <a:avLst>
              <a:gd name="adj" fmla="val 50000"/>
            </a:avLst>
          </a:prstGeom>
          <a:solidFill>
            <a:srgbClr val="2E8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5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联系我们</a:t>
            </a:r>
            <a:endParaRPr lang="en-US" altLang="zh-CN" sz="105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DIAGRAM_VIRTUALLY_FRAME" val="{&quot;height&quot;:391.2,&quot;left&quot;:80.5,&quot;top&quot;:86.35,&quot;width&quot;:783.3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DIAGRAM_VIRTUALLY_FRAME" val="{&quot;height&quot;:391.2,&quot;left&quot;:80.5,&quot;top&quot;:86.35,&quot;width&quot;:783.3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DIAGRAM_VIRTUALLY_FRAME" val="{&quot;height&quot;:391.2,&quot;left&quot;:80.5,&quot;top&quot;:86.35,&quot;width&quot;:783.3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DIAGRAM_VIRTUALLY_FRAME" val="{&quot;height&quot;:391.2,&quot;left&quot;:80.5,&quot;top&quot;:86.35,&quot;width&quot;:783.3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KSO_WM_DIAGRAM_VIRTUALLY_FRAME" val="{&quot;height&quot;:391.2,&quot;left&quot;:80.5,&quot;top&quot;:86.35,&quot;width&quot;:783.3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1.2,&quot;left&quot;:80.5,&quot;top&quot;:86.35,&quot;width&quot;:783.3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264</Words>
  <Application>Microsoft Office PowerPoint</Application>
  <PresentationFormat>宽屏</PresentationFormat>
  <Paragraphs>38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微软雅黑</vt:lpstr>
      <vt:lpstr>微软雅黑 Light</vt:lpstr>
      <vt:lpstr>字魂58号-创中黑</vt:lpstr>
      <vt:lpstr>Arial</vt:lpstr>
      <vt:lpstr>Times New Roman</vt:lpstr>
      <vt:lpstr>Office 主题​​</vt:lpstr>
      <vt:lpstr>“浙建采”页面操作指南</vt:lpstr>
      <vt:lpstr>更新内容一览</vt:lpstr>
      <vt:lpstr>登录</vt:lpstr>
      <vt:lpstr>统一门户展示——整合集团各类服务平台功能</vt:lpstr>
      <vt:lpstr>统一门户展示——整合集团各类服务平台功能</vt:lpstr>
      <vt:lpstr>供应商首页展示——智能高效，投标尽在掌握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门户设计问题归纳</dc:title>
  <dc:creator>glodon</dc:creator>
  <cp:lastModifiedBy>glodon</cp:lastModifiedBy>
  <cp:revision>69</cp:revision>
  <dcterms:created xsi:type="dcterms:W3CDTF">2024-11-28T09:28:00Z</dcterms:created>
  <dcterms:modified xsi:type="dcterms:W3CDTF">2025-01-02T07:06:14Z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A3CDFCBC20E249D4880FB7FDE6169A1A_13</vt:lpwstr>
  </property>
  <property fmtid="{D5CDD505-2E9C-101B-9397-08002B2CF9AE}" pid="3" name="KSOProductBuildVer">
    <vt:lpwstr>2052-12.1.0.19302</vt:lpwstr>
  </property>
</Properties>
</file>