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277" r:id="rId3"/>
    <p:sldId id="276" r:id="rId4"/>
    <p:sldId id="284" r:id="rId5"/>
    <p:sldId id="258" r:id="rId6"/>
    <p:sldId id="259" r:id="rId7"/>
    <p:sldId id="261" r:id="rId8"/>
    <p:sldId id="27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8F72-30BD-48C8-9071-4010261995F2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84A6-94C1-4715-B05A-AB29CDA9C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438483" y="659459"/>
            <a:ext cx="11424654" cy="0"/>
          </a:xfrm>
          <a:prstGeom prst="line">
            <a:avLst/>
          </a:prstGeom>
          <a:ln w="9525">
            <a:solidFill>
              <a:srgbClr val="2E8E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44583" y="666211"/>
            <a:ext cx="1622609" cy="0"/>
          </a:xfrm>
          <a:prstGeom prst="line">
            <a:avLst/>
          </a:prstGeom>
          <a:ln w="31750">
            <a:solidFill>
              <a:srgbClr val="2E8E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344583" y="6681836"/>
            <a:ext cx="11393761" cy="27308"/>
          </a:xfrm>
          <a:prstGeom prst="line">
            <a:avLst/>
          </a:prstGeom>
          <a:ln w="9525" cap="rnd">
            <a:solidFill>
              <a:srgbClr val="2E8EF3"/>
            </a:solidFill>
            <a:round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962688" y="86456"/>
            <a:ext cx="9446705" cy="579755"/>
          </a:xfrm>
        </p:spPr>
        <p:txBody>
          <a:bodyPr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856363" y="895462"/>
            <a:ext cx="10654918" cy="54104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3" name="图片 12" descr="浙建采-05"/>
          <p:cNvPicPr>
            <a:picLocks noChangeAspect="1"/>
          </p:cNvPicPr>
          <p:nvPr userDrawn="1"/>
        </p:nvPicPr>
        <p:blipFill rotWithShape="1">
          <a:blip r:embed="rId3"/>
          <a:srcRect r="58613"/>
          <a:stretch>
            <a:fillRect/>
          </a:stretch>
        </p:blipFill>
        <p:spPr>
          <a:xfrm>
            <a:off x="302247" y="143290"/>
            <a:ext cx="596452" cy="459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3838" y="1365312"/>
            <a:ext cx="6302182" cy="148158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2244" y="2967976"/>
            <a:ext cx="6114152" cy="25051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2244" y="3311709"/>
            <a:ext cx="5714508" cy="2644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zh-CN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1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5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4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3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9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8.jpeg"/><Relationship Id="rId5" Type="http://schemas.openxmlformats.org/officeDocument/2006/relationships/tags" Target="../tags/tag24.xml"/><Relationship Id="rId10" Type="http://schemas.openxmlformats.org/officeDocument/2006/relationships/image" Target="../media/image17.jpeg"/><Relationship Id="rId4" Type="http://schemas.openxmlformats.org/officeDocument/2006/relationships/tags" Target="../tags/tag23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0020" y="1335416"/>
            <a:ext cx="6302182" cy="1481588"/>
          </a:xfrm>
        </p:spPr>
        <p:txBody>
          <a:bodyPr/>
          <a:lstStyle/>
          <a:p>
            <a:r>
              <a:rPr lang="zh-CN" altLang="en-US" dirty="0" smtClean="0"/>
              <a:t>“浙建采”页面操作指南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732244" y="3016292"/>
            <a:ext cx="5714508" cy="26443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2024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96244" y="2849880"/>
            <a:ext cx="5834096" cy="105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6244" y="3043385"/>
            <a:ext cx="36000" cy="157815"/>
          </a:xfrm>
          <a:prstGeom prst="rect">
            <a:avLst/>
          </a:prstGeom>
          <a:solidFill>
            <a:srgbClr val="2E8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157" b="7905"/>
          <a:stretch>
            <a:fillRect/>
          </a:stretch>
        </p:blipFill>
        <p:spPr>
          <a:xfrm>
            <a:off x="-10886" y="3272010"/>
            <a:ext cx="12202886" cy="3569465"/>
          </a:xfrm>
          <a:prstGeom prst="rect">
            <a:avLst/>
          </a:prstGeom>
        </p:spPr>
      </p:pic>
      <p:pic>
        <p:nvPicPr>
          <p:cNvPr id="37" name="图片 36" descr="浙建采-05"/>
          <p:cNvPicPr>
            <a:picLocks noChangeAspect="1"/>
          </p:cNvPicPr>
          <p:nvPr/>
        </p:nvPicPr>
        <p:blipFill rotWithShape="1">
          <a:blip r:embed="rId3"/>
          <a:srcRect r="58613"/>
          <a:stretch>
            <a:fillRect/>
          </a:stretch>
        </p:blipFill>
        <p:spPr>
          <a:xfrm>
            <a:off x="601771" y="2184426"/>
            <a:ext cx="842753" cy="64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更新内容一览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82" t="625" r="732" b="580"/>
          <a:stretch>
            <a:fillRect/>
          </a:stretch>
        </p:blipFill>
        <p:spPr>
          <a:xfrm>
            <a:off x="342017" y="1300388"/>
            <a:ext cx="5231669" cy="4897212"/>
          </a:xfrm>
          <a:prstGeom prst="roundRect">
            <a:avLst>
              <a:gd name="adj" fmla="val 3411"/>
            </a:avLst>
          </a:prstGeom>
        </p:spPr>
      </p:pic>
      <p:sp>
        <p:nvSpPr>
          <p:cNvPr id="5" name="文本框 4"/>
          <p:cNvSpPr txBox="1"/>
          <p:nvPr/>
        </p:nvSpPr>
        <p:spPr>
          <a:xfrm>
            <a:off x="5573686" y="1300388"/>
            <a:ext cx="650596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门户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首页版面重新设计，登录入口位置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，平台通知、公告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专区、开标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大厅等模块重新设计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新增集中采购、浙建优选、浙建数智、供应链金融等功能专区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新增品牌供应商、采购门户、供应商服务等信息展示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页面新增悬浮侧边栏，可进行快捷导航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原有数字经济专区移至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采方工作台页面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采方首页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新增采购方工作台首页，集成消息待办、审批管理、采购管理、信息管理等业务功能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模块；配置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平台公告、平台服务、集采专区、数智服务等拓展功能模块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登录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1971675" y="4966335"/>
            <a:ext cx="85401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入口：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，点击集成中心浙建采模块，跳转至浙建采平台首页，点击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10455"/>
          <a:stretch>
            <a:fillRect/>
          </a:stretch>
        </p:blipFill>
        <p:spPr>
          <a:xfrm>
            <a:off x="1544957" y="5099011"/>
            <a:ext cx="288606" cy="29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"/>
          <a:stretch>
            <a:fillRect/>
          </a:stretch>
        </p:blipFill>
        <p:spPr>
          <a:xfrm>
            <a:off x="308843" y="2029572"/>
            <a:ext cx="5601506" cy="23029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91638" y="3458001"/>
            <a:ext cx="307496" cy="2667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4"/>
          <a:srcRect t="1381"/>
          <a:stretch>
            <a:fillRect/>
          </a:stretch>
        </p:blipFill>
        <p:spPr>
          <a:xfrm>
            <a:off x="6276340" y="2028825"/>
            <a:ext cx="5601600" cy="2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登录</a:t>
            </a:r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06" y="5536418"/>
            <a:ext cx="341889" cy="3157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43100" y="5415915"/>
            <a:ext cx="82156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网页入口：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登录浙建采平台首页（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srm.cnzgc.com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），点击【登录】，进入账号登录页面。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05" y="822960"/>
            <a:ext cx="811911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统一</a:t>
            </a:r>
            <a:r>
              <a:rPr lang="zh-CN" altLang="en-US" dirty="0"/>
              <a:t>门户</a:t>
            </a:r>
            <a:r>
              <a:rPr lang="zh-CN" altLang="en-US" dirty="0" smtClean="0"/>
              <a:t>展示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整合</a:t>
            </a:r>
            <a:r>
              <a:rPr lang="zh-CN" altLang="en-US" sz="1800" dirty="0"/>
              <a:t>集团各类服务平台</a:t>
            </a:r>
            <a:r>
              <a:rPr lang="zh-CN" altLang="en-US" sz="1800" dirty="0" smtClean="0"/>
              <a:t>功能</a:t>
            </a:r>
            <a:endParaRPr lang="zh-CN" altLang="en-US" sz="1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558165" y="1075690"/>
            <a:ext cx="11349355" cy="5274359"/>
            <a:chOff x="989300" y="1172137"/>
            <a:chExt cx="9948545" cy="4967665"/>
          </a:xfrm>
        </p:grpSpPr>
        <p:sp>
          <p:nvSpPr>
            <p:cNvPr id="34" name="PA-椭圆 15"/>
            <p:cNvSpPr/>
            <p:nvPr>
              <p:custDataLst>
                <p:tags r:id="rId2"/>
              </p:custDataLst>
            </p:nvPr>
          </p:nvSpPr>
          <p:spPr>
            <a:xfrm flipV="1">
              <a:off x="4793268" y="5634917"/>
              <a:ext cx="2303780" cy="482600"/>
            </a:xfrm>
            <a:prstGeom prst="ellipse">
              <a:avLst/>
            </a:prstGeom>
            <a:gradFill flip="none" rotWithShape="1">
              <a:gsLst>
                <a:gs pos="3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6EAAE6"/>
                  </a:gs>
                  <a:gs pos="100000">
                    <a:srgbClr val="5EFEFA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5215225" y="1221032"/>
              <a:ext cx="1459865" cy="44907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rgbClr val="6EAAE6"/>
                  </a:gs>
                  <a:gs pos="100000">
                    <a:srgbClr val="5EFEFA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989300" y="1172137"/>
              <a:ext cx="3077210" cy="2167575"/>
              <a:chOff x="2204" y="2021"/>
              <a:chExt cx="5352" cy="3770"/>
            </a:xfrm>
          </p:grpSpPr>
          <p:grpSp>
            <p:nvGrpSpPr>
              <p:cNvPr id="9" name="组合 8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2204" y="2021"/>
                <a:ext cx="5352" cy="3770"/>
                <a:chOff x="1281" y="2783"/>
                <a:chExt cx="4115" cy="2833"/>
              </a:xfrm>
            </p:grpSpPr>
            <p:sp>
              <p:nvSpPr>
                <p:cNvPr id="11" name="任意多边形: 形状 4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281" y="3319"/>
                  <a:ext cx="4115" cy="2297"/>
                </a:xfrm>
                <a:prstGeom prst="roundRect">
                  <a:avLst>
                    <a:gd name="adj" fmla="val 5469"/>
                  </a:avLst>
                </a:prstGeom>
                <a:gradFill>
                  <a:gsLst>
                    <a:gs pos="0">
                      <a:srgbClr val="1D316B"/>
                    </a:gs>
                    <a:gs pos="81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</a:gradFill>
                <a:ln>
                  <a:gradFill>
                    <a:gsLst>
                      <a:gs pos="0">
                        <a:srgbClr val="1D316B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3792" tIns="696722" rIns="113792" bIns="405257" numCol="1" spcCol="1270" anchor="ctr" anchorCtr="0">
                  <a:noAutofit/>
                </a:bodyPr>
                <a:lstStyle/>
                <a:p>
                  <a:pPr algn="just" defTabSz="7112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zh-CN" sz="1400" b="1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2" name="PA-矩形 76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004" y="2783"/>
                  <a:ext cx="2797" cy="42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1D316B"/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buClrTx/>
                    <a:buSzTx/>
                    <a:buFontTx/>
                  </a:pPr>
                  <a:r>
                    <a:rPr lang="zh-CN" altLang="zh-CN" sz="1600" b="1" kern="100" dirty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浙建采购</a:t>
                  </a: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专区</a:t>
                  </a:r>
                  <a:endParaRPr lang="zh-CN" altLang="zh-CN" sz="1600" b="1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pic>
            <p:nvPicPr>
              <p:cNvPr id="10" name="图片 9" descr="2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1"/>
              <a:srcRect t="7056" r="25932" b="35633"/>
              <a:stretch>
                <a:fillRect/>
              </a:stretch>
            </p:blipFill>
            <p:spPr>
              <a:xfrm>
                <a:off x="2303" y="2856"/>
                <a:ext cx="5157" cy="2820"/>
              </a:xfrm>
              <a:prstGeom prst="roundRect">
                <a:avLst>
                  <a:gd name="adj" fmla="val 5393"/>
                </a:avLst>
              </a:prstGeom>
            </p:spPr>
          </p:pic>
        </p:grpSp>
        <p:grpSp>
          <p:nvGrpSpPr>
            <p:cNvPr id="13" name="组合 12"/>
            <p:cNvGrpSpPr/>
            <p:nvPr>
              <p:custDataLst>
                <p:tags r:id="rId5"/>
              </p:custDataLst>
            </p:nvPr>
          </p:nvGrpSpPr>
          <p:grpSpPr>
            <a:xfrm>
              <a:off x="989300" y="3942007"/>
              <a:ext cx="3077210" cy="2197795"/>
              <a:chOff x="2204" y="6693"/>
              <a:chExt cx="5352" cy="382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204" y="6693"/>
                <a:ext cx="5352" cy="3823"/>
                <a:chOff x="1281" y="2784"/>
                <a:chExt cx="4115" cy="2873"/>
              </a:xfrm>
            </p:grpSpPr>
            <p:sp>
              <p:nvSpPr>
                <p:cNvPr id="17" name="任意多边形: 形状 4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281" y="3319"/>
                  <a:ext cx="4115" cy="2338"/>
                </a:xfrm>
                <a:prstGeom prst="roundRect">
                  <a:avLst>
                    <a:gd name="adj" fmla="val 5469"/>
                  </a:avLst>
                </a:prstGeom>
                <a:gradFill>
                  <a:gsLst>
                    <a:gs pos="0">
                      <a:srgbClr val="1D316B"/>
                    </a:gs>
                    <a:gs pos="81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</a:gradFill>
                <a:ln>
                  <a:gradFill>
                    <a:gsLst>
                      <a:gs pos="0">
                        <a:srgbClr val="1D316B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3792" tIns="696722" rIns="113792" bIns="405257" numCol="1" spcCol="1270" anchor="ctr" anchorCtr="0">
                  <a:noAutofit/>
                </a:bodyPr>
                <a:lstStyle/>
                <a:p>
                  <a:pPr algn="just" defTabSz="7112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zh-CN" sz="1400" b="1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8" name="PA-矩形 76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004" y="2784"/>
                  <a:ext cx="2797" cy="42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1D316B"/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buClrTx/>
                    <a:buSzTx/>
                    <a:buFontTx/>
                  </a:pP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开标</a:t>
                  </a:r>
                  <a:r>
                    <a:rPr lang="zh-CN" altLang="en-US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大厅</a:t>
                  </a: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专区</a:t>
                  </a:r>
                  <a:endParaRPr lang="zh-CN" altLang="zh-CN" sz="1600" b="1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pic>
            <p:nvPicPr>
              <p:cNvPr id="16" name="图片 15" descr="3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2310" y="7517"/>
                <a:ext cx="5140" cy="2890"/>
              </a:xfrm>
              <a:prstGeom prst="roundRect">
                <a:avLst>
                  <a:gd name="adj" fmla="val 5393"/>
                </a:avLst>
              </a:prstGeom>
            </p:spPr>
          </p:pic>
        </p:grpSp>
        <p:sp>
          <p:nvSpPr>
            <p:cNvPr id="23" name="PA-矩形 76"/>
            <p:cNvSpPr/>
            <p:nvPr>
              <p:custDataLst>
                <p:tags r:id="rId6"/>
              </p:custDataLst>
            </p:nvPr>
          </p:nvSpPr>
          <p:spPr>
            <a:xfrm>
              <a:off x="8401297" y="1172137"/>
              <a:ext cx="2091605" cy="3282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zh-CN" sz="1600" b="1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集中采购</a:t>
              </a:r>
              <a:r>
                <a:rPr lang="zh-CN" altLang="zh-CN" sz="1600" b="1" kern="1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专区</a:t>
              </a:r>
              <a:endPara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60635" y="3942007"/>
              <a:ext cx="3077210" cy="1597563"/>
              <a:chOff x="1281" y="2783"/>
              <a:chExt cx="4115" cy="2088"/>
            </a:xfrm>
          </p:grpSpPr>
          <p:sp>
            <p:nvSpPr>
              <p:cNvPr id="27" name="任意多边形: 形状 4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81" y="3319"/>
                <a:ext cx="4115" cy="1552"/>
              </a:xfrm>
              <a:prstGeom prst="roundRect">
                <a:avLst>
                  <a:gd name="adj" fmla="val 5469"/>
                </a:avLst>
              </a:prstGeom>
              <a:gradFill>
                <a:gsLst>
                  <a:gs pos="0">
                    <a:srgbClr val="1D316B"/>
                  </a:gs>
                  <a:gs pos="81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6200000" scaled="1"/>
              </a:gradFill>
              <a:ln>
                <a:gradFill>
                  <a:gsLst>
                    <a:gs pos="0">
                      <a:srgbClr val="1D316B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96722" rIns="113792" bIns="405257" numCol="1" spcCol="1270" anchor="ctr" anchorCtr="0">
                <a:noAutofit/>
              </a:bodyPr>
              <a:lstStyle/>
              <a:p>
                <a:pPr algn="just" defTabSz="7112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zh-CN" sz="1400" b="1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8" name="PA-矩形 76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04" y="2783"/>
                <a:ext cx="2797" cy="42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buClrTx/>
                  <a:buSzTx/>
                  <a:buFontTx/>
                </a:pPr>
                <a:r>
                  <a:rPr lang="zh-CN" altLang="en-US" sz="1600" b="1" kern="100" dirty="0" smtClean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浙建优选</a:t>
                </a:r>
                <a:r>
                  <a:rPr lang="zh-CN" altLang="zh-CN" sz="1600" b="1" kern="100" dirty="0" smtClean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专区</a:t>
                </a:r>
                <a:endParaRPr lang="zh-CN" altLang="zh-CN" sz="1600" b="1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30" name="直接箭头连接符 29"/>
            <p:cNvCxnSpPr>
              <a:stCxn id="11" idx="3"/>
            </p:cNvCxnSpPr>
            <p:nvPr>
              <p:custDataLst>
                <p:tags r:id="rId7"/>
              </p:custDataLst>
            </p:nvPr>
          </p:nvCxnSpPr>
          <p:spPr>
            <a:xfrm flipV="1">
              <a:off x="4067085" y="2173053"/>
              <a:ext cx="1329397" cy="287923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7" idx="3"/>
            </p:cNvCxnSpPr>
            <p:nvPr>
              <p:custDataLst>
                <p:tags r:id="rId8"/>
              </p:custDataLst>
            </p:nvPr>
          </p:nvCxnSpPr>
          <p:spPr>
            <a:xfrm flipV="1">
              <a:off x="4067085" y="2910909"/>
              <a:ext cx="1328247" cy="2334708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7" idx="1"/>
            </p:cNvCxnSpPr>
            <p:nvPr>
              <p:custDataLst>
                <p:tags r:id="rId9"/>
              </p:custDataLst>
            </p:nvPr>
          </p:nvCxnSpPr>
          <p:spPr>
            <a:xfrm>
              <a:off x="6484364" y="3700987"/>
              <a:ext cx="1376532" cy="1245194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endCxn id="22" idx="1"/>
            </p:cNvCxnSpPr>
            <p:nvPr>
              <p:custDataLst>
                <p:tags r:id="rId10"/>
              </p:custDataLst>
            </p:nvPr>
          </p:nvCxnSpPr>
          <p:spPr>
            <a:xfrm flipV="1">
              <a:off x="6214241" y="2187559"/>
              <a:ext cx="1420247" cy="1296257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5" name="图片 4" descr="屏幕截图_31-12-2024_17130_srm.cnzgc.com(1)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9885" y="1181100"/>
            <a:ext cx="1538605" cy="4750435"/>
          </a:xfrm>
          <a:prstGeom prst="rect">
            <a:avLst/>
          </a:prstGeom>
        </p:spPr>
      </p:pic>
      <p:sp>
        <p:nvSpPr>
          <p:cNvPr id="6" name="任意多边形: 形状 41"/>
          <p:cNvSpPr/>
          <p:nvPr>
            <p:custDataLst>
              <p:tags r:id="rId1"/>
            </p:custDataLst>
          </p:nvPr>
        </p:nvSpPr>
        <p:spPr>
          <a:xfrm>
            <a:off x="8355330" y="1585595"/>
            <a:ext cx="3510280" cy="1447800"/>
          </a:xfrm>
          <a:prstGeom prst="roundRect">
            <a:avLst>
              <a:gd name="adj" fmla="val 5469"/>
            </a:avLst>
          </a:prstGeom>
          <a:gradFill>
            <a:gsLst>
              <a:gs pos="0">
                <a:srgbClr val="1D316B"/>
              </a:gs>
              <a:gs pos="81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</a:gradFill>
          <a:ln>
            <a:gradFill>
              <a:gsLst>
                <a:gs pos="0">
                  <a:srgbClr val="1D316B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6" name="图片 25" descr="集中采购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4545" y="1668145"/>
            <a:ext cx="3373120" cy="1264285"/>
          </a:xfrm>
          <a:prstGeom prst="rect">
            <a:avLst/>
          </a:prstGeom>
        </p:spPr>
      </p:pic>
      <p:pic>
        <p:nvPicPr>
          <p:cNvPr id="35" name="图片 34" descr="浙建优选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48675" y="4543425"/>
            <a:ext cx="3400425" cy="106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>
            <a:endCxn id="15" idx="1"/>
          </p:cNvCxnSpPr>
          <p:nvPr/>
        </p:nvCxnSpPr>
        <p:spPr>
          <a:xfrm flipV="1">
            <a:off x="6661785" y="2263140"/>
            <a:ext cx="1435100" cy="250253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统一门户展示</a:t>
            </a:r>
            <a:r>
              <a:rPr lang="en-US" altLang="zh-CN" sz="1800" dirty="0"/>
              <a:t>——</a:t>
            </a:r>
            <a:r>
              <a:rPr lang="zh-CN" altLang="en-US" sz="1800" dirty="0"/>
              <a:t>整合集团各类服务平台功能</a:t>
            </a:r>
          </a:p>
        </p:txBody>
      </p:sp>
      <p:sp>
        <p:nvSpPr>
          <p:cNvPr id="13" name="PA-椭圆 15"/>
          <p:cNvSpPr/>
          <p:nvPr>
            <p:custDataLst>
              <p:tags r:id="rId1"/>
            </p:custDataLst>
          </p:nvPr>
        </p:nvSpPr>
        <p:spPr>
          <a:xfrm flipV="1">
            <a:off x="4756785" y="5772150"/>
            <a:ext cx="2431415" cy="514350"/>
          </a:xfrm>
          <a:prstGeom prst="ellipse">
            <a:avLst/>
          </a:prstGeom>
          <a:gradFill flip="none" rotWithShape="1">
            <a:gsLst>
              <a:gs pos="25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9050">
            <a:gradFill>
              <a:gsLst>
                <a:gs pos="0">
                  <a:srgbClr val="6EAAE6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01920" y="1086485"/>
            <a:ext cx="1618615" cy="47675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rgbClr val="183980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989705" y="2247265"/>
            <a:ext cx="1234440" cy="172656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610985" y="5101590"/>
            <a:ext cx="1344930" cy="58483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PA-矩形 76"/>
          <p:cNvSpPr/>
          <p:nvPr>
            <p:custDataLst>
              <p:tags r:id="rId2"/>
            </p:custDataLst>
          </p:nvPr>
        </p:nvSpPr>
        <p:spPr>
          <a:xfrm>
            <a:off x="1312545" y="962025"/>
            <a:ext cx="2207260" cy="3498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供应链</a:t>
            </a: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金融</a:t>
            </a:r>
            <a:r>
              <a: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专区</a:t>
            </a:r>
          </a:p>
        </p:txBody>
      </p:sp>
      <p:sp>
        <p:nvSpPr>
          <p:cNvPr id="29" name="PA-矩形 76"/>
          <p:cNvSpPr/>
          <p:nvPr>
            <p:custDataLst>
              <p:tags r:id="rId3"/>
            </p:custDataLst>
          </p:nvPr>
        </p:nvSpPr>
        <p:spPr>
          <a:xfrm>
            <a:off x="8631555" y="962025"/>
            <a:ext cx="2207260" cy="337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浙建数智</a:t>
            </a: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专区</a:t>
            </a:r>
            <a:endParaRPr lang="zh-CN" altLang="zh-CN" sz="16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PA-矩形 76"/>
          <p:cNvSpPr/>
          <p:nvPr>
            <p:custDataLst>
              <p:tags r:id="rId4"/>
            </p:custDataLst>
          </p:nvPr>
        </p:nvSpPr>
        <p:spPr>
          <a:xfrm>
            <a:off x="1312545" y="3654425"/>
            <a:ext cx="2207260" cy="3498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供应商专区</a:t>
            </a:r>
          </a:p>
        </p:txBody>
      </p:sp>
      <p:pic>
        <p:nvPicPr>
          <p:cNvPr id="5" name="图片 4" descr="屏幕截图_31-12-2024_17130_srm.cnzgc.com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9385" y="1104265"/>
            <a:ext cx="1527175" cy="4750435"/>
          </a:xfrm>
          <a:prstGeom prst="rect">
            <a:avLst/>
          </a:prstGeom>
        </p:spPr>
      </p:pic>
      <p:sp>
        <p:nvSpPr>
          <p:cNvPr id="14" name="任意多边形: 形状 41"/>
          <p:cNvSpPr/>
          <p:nvPr/>
        </p:nvSpPr>
        <p:spPr>
          <a:xfrm>
            <a:off x="673735" y="1642110"/>
            <a:ext cx="3613785" cy="1214755"/>
          </a:xfrm>
          <a:prstGeom prst="roundRect">
            <a:avLst>
              <a:gd name="adj" fmla="val 5469"/>
            </a:avLst>
          </a:prstGeom>
          <a:gradFill flip="none" rotWithShape="1">
            <a:gsLst>
              <a:gs pos="0">
                <a:srgbClr val="183980"/>
              </a:gs>
              <a:gs pos="56000">
                <a:schemeClr val="accent5">
                  <a:lumMod val="45000"/>
                  <a:lumOff val="55000"/>
                </a:schemeClr>
              </a:gs>
              <a:gs pos="55000">
                <a:schemeClr val="accent5">
                  <a:lumMod val="45000"/>
                  <a:lumOff val="55000"/>
                </a:schemeClr>
              </a:gs>
              <a:gs pos="63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10000">
                  <a:srgbClr val="18398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8" name="图片 7" descr="供应链金融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65" y="1706245"/>
            <a:ext cx="3462020" cy="105283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060690" y="1595755"/>
            <a:ext cx="3547745" cy="1365250"/>
            <a:chOff x="12694" y="2668"/>
            <a:chExt cx="5115" cy="1857"/>
          </a:xfrm>
        </p:grpSpPr>
        <p:sp>
          <p:nvSpPr>
            <p:cNvPr id="28" name="任意多边形: 形状 41"/>
            <p:cNvSpPr/>
            <p:nvPr/>
          </p:nvSpPr>
          <p:spPr>
            <a:xfrm>
              <a:off x="12694" y="2668"/>
              <a:ext cx="5115" cy="1857"/>
            </a:xfrm>
            <a:prstGeom prst="roundRect">
              <a:avLst>
                <a:gd name="adj" fmla="val 5469"/>
              </a:avLst>
            </a:prstGeom>
            <a:gradFill flip="none" rotWithShape="1">
              <a:gsLst>
                <a:gs pos="0">
                  <a:srgbClr val="183980"/>
                </a:gs>
                <a:gs pos="56000">
                  <a:schemeClr val="accent5">
                    <a:lumMod val="45000"/>
                    <a:lumOff val="55000"/>
                  </a:schemeClr>
                </a:gs>
                <a:gs pos="55000">
                  <a:schemeClr val="accent5">
                    <a:lumMod val="45000"/>
                    <a:lumOff val="55000"/>
                  </a:schemeClr>
                </a:gs>
                <a:gs pos="63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">
                    <a:srgbClr val="18398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96722" rIns="113792" bIns="405257" numCol="1" spcCol="1270" anchor="ctr" anchorCtr="0">
              <a:noAutofit/>
            </a:bodyPr>
            <a:lstStyle/>
            <a:p>
              <a:pPr algn="just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zh-CN" sz="1400" b="1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15" name="图片 14" descr="浙建数智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46" y="2778"/>
              <a:ext cx="5028" cy="1596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01345" y="4290060"/>
            <a:ext cx="3856990" cy="1932940"/>
            <a:chOff x="12694" y="6855"/>
            <a:chExt cx="6074" cy="3044"/>
          </a:xfrm>
        </p:grpSpPr>
        <p:sp>
          <p:nvSpPr>
            <p:cNvPr id="33" name="任意多边形: 形状 41"/>
            <p:cNvSpPr/>
            <p:nvPr/>
          </p:nvSpPr>
          <p:spPr>
            <a:xfrm>
              <a:off x="12694" y="6855"/>
              <a:ext cx="6075" cy="3045"/>
            </a:xfrm>
            <a:prstGeom prst="roundRect">
              <a:avLst>
                <a:gd name="adj" fmla="val 5469"/>
              </a:avLst>
            </a:prstGeom>
            <a:gradFill flip="none" rotWithShape="1">
              <a:gsLst>
                <a:gs pos="0">
                  <a:srgbClr val="183980"/>
                </a:gs>
                <a:gs pos="56000">
                  <a:schemeClr val="accent5">
                    <a:lumMod val="45000"/>
                    <a:lumOff val="55000"/>
                  </a:schemeClr>
                </a:gs>
                <a:gs pos="55000">
                  <a:schemeClr val="accent5">
                    <a:lumMod val="45000"/>
                    <a:lumOff val="55000"/>
                  </a:schemeClr>
                </a:gs>
                <a:gs pos="63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">
                    <a:srgbClr val="18398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96722" rIns="113792" bIns="405257" numCol="1" spcCol="1270" anchor="ctr" anchorCtr="0">
              <a:noAutofit/>
            </a:bodyPr>
            <a:lstStyle/>
            <a:p>
              <a:pPr algn="just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zh-CN" sz="1400" b="1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25" name="图片 24" descr="会员供应商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808" y="6954"/>
              <a:ext cx="5879" cy="2802"/>
            </a:xfrm>
            <a:prstGeom prst="rect">
              <a:avLst/>
            </a:prstGeom>
          </p:spPr>
        </p:pic>
      </p:grpSp>
      <p:sp>
        <p:nvSpPr>
          <p:cNvPr id="30" name="PA-矩形 76"/>
          <p:cNvSpPr/>
          <p:nvPr>
            <p:custDataLst>
              <p:tags r:id="rId5"/>
            </p:custDataLst>
          </p:nvPr>
        </p:nvSpPr>
        <p:spPr>
          <a:xfrm>
            <a:off x="8587105" y="3654425"/>
            <a:ext cx="2207260" cy="337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联系专区</a:t>
            </a:r>
            <a:endParaRPr lang="zh-CN" altLang="zh-CN" sz="16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任意多边形: 形状 41"/>
          <p:cNvSpPr/>
          <p:nvPr/>
        </p:nvSpPr>
        <p:spPr>
          <a:xfrm>
            <a:off x="8088630" y="4404360"/>
            <a:ext cx="3667125" cy="1365250"/>
          </a:xfrm>
          <a:prstGeom prst="roundRect">
            <a:avLst>
              <a:gd name="adj" fmla="val 5469"/>
            </a:avLst>
          </a:prstGeom>
          <a:gradFill flip="none" rotWithShape="1">
            <a:gsLst>
              <a:gs pos="0">
                <a:srgbClr val="183980"/>
              </a:gs>
              <a:gs pos="56000">
                <a:schemeClr val="accent5">
                  <a:lumMod val="45000"/>
                  <a:lumOff val="55000"/>
                </a:schemeClr>
              </a:gs>
              <a:gs pos="55000">
                <a:schemeClr val="accent5">
                  <a:lumMod val="45000"/>
                  <a:lumOff val="55000"/>
                </a:schemeClr>
              </a:gs>
              <a:gs pos="63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10000">
                  <a:srgbClr val="18398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43" name="图片 42" descr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1015" y="4452620"/>
            <a:ext cx="3609340" cy="1233805"/>
          </a:xfrm>
          <a:prstGeom prst="rect">
            <a:avLst/>
          </a:prstGeom>
        </p:spPr>
      </p:pic>
      <p:cxnSp>
        <p:nvCxnSpPr>
          <p:cNvPr id="44" name="直接箭头连接符 43"/>
          <p:cNvCxnSpPr>
            <a:stCxn id="25" idx="3"/>
          </p:cNvCxnSpPr>
          <p:nvPr/>
        </p:nvCxnSpPr>
        <p:spPr>
          <a:xfrm flipV="1">
            <a:off x="4406900" y="5198110"/>
            <a:ext cx="709930" cy="44450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-椭圆 15"/>
          <p:cNvSpPr/>
          <p:nvPr>
            <p:custDataLst>
              <p:tags r:id="rId1"/>
            </p:custDataLst>
          </p:nvPr>
        </p:nvSpPr>
        <p:spPr>
          <a:xfrm flipV="1">
            <a:off x="5880118" y="5783615"/>
            <a:ext cx="5992495" cy="52006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183980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采购方首页展示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数据聚合，决策一目了然</a:t>
            </a:r>
            <a:endParaRPr lang="zh-CN" altLang="en-US" sz="18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6064329" y="975360"/>
            <a:ext cx="5624075" cy="4996284"/>
            <a:chOff x="1674" y="1696"/>
            <a:chExt cx="8606" cy="7717"/>
          </a:xfrm>
        </p:grpSpPr>
        <p:sp>
          <p:nvSpPr>
            <p:cNvPr id="47" name="矩形 46"/>
            <p:cNvSpPr/>
            <p:nvPr/>
          </p:nvSpPr>
          <p:spPr>
            <a:xfrm>
              <a:off x="1674" y="1696"/>
              <a:ext cx="8606" cy="7717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rgbClr val="183980"/>
                  </a:gs>
                  <a:gs pos="100000">
                    <a:srgbClr val="5EFEFA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8" name="图片 47" descr="G:/云采三楼/浙建采UI/微信图片_20241127110240.jpg微信图片_20241127110240"/>
            <p:cNvPicPr>
              <a:picLocks noChangeAspect="1"/>
            </p:cNvPicPr>
            <p:nvPr/>
          </p:nvPicPr>
          <p:blipFill rotWithShape="1">
            <a:blip r:embed="rId4"/>
            <a:srcRect l="11580" t="3749" r="-46" b="-539"/>
            <a:stretch>
              <a:fillRect/>
            </a:stretch>
          </p:blipFill>
          <p:spPr>
            <a:xfrm>
              <a:off x="2272" y="1858"/>
              <a:ext cx="7410" cy="7555"/>
            </a:xfrm>
            <a:prstGeom prst="rect">
              <a:avLst/>
            </a:prstGeom>
          </p:spPr>
        </p:pic>
      </p:grpSp>
      <p:sp>
        <p:nvSpPr>
          <p:cNvPr id="44" name="矩形 43"/>
          <p:cNvSpPr/>
          <p:nvPr/>
        </p:nvSpPr>
        <p:spPr>
          <a:xfrm>
            <a:off x="6508159" y="3100812"/>
            <a:ext cx="2860236" cy="1074101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alpha val="0"/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08159" y="4187129"/>
            <a:ext cx="2852801" cy="760741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alpha val="0"/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11876" y="4968511"/>
            <a:ext cx="2845366" cy="519246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alpha val="0"/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 flipH="1" flipV="1">
            <a:off x="4845471" y="3332130"/>
            <a:ext cx="1649921" cy="134857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235254" y="2418960"/>
            <a:ext cx="163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839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功能快速入口</a:t>
            </a:r>
          </a:p>
        </p:txBody>
      </p:sp>
      <p:sp>
        <p:nvSpPr>
          <p:cNvPr id="36" name="图形"/>
          <p:cNvSpPr/>
          <p:nvPr/>
        </p:nvSpPr>
        <p:spPr>
          <a:xfrm flipH="1">
            <a:off x="1194619" y="2443725"/>
            <a:ext cx="1542641" cy="273580"/>
          </a:xfrm>
          <a:prstGeom prst="snip2DiagRect">
            <a:avLst/>
          </a:prstGeom>
          <a:noFill/>
          <a:ln w="12700" cap="flat" cmpd="sng" algn="ctr">
            <a:gradFill>
              <a:gsLst>
                <a:gs pos="32000">
                  <a:srgbClr val="183980"/>
                </a:gs>
                <a:gs pos="0">
                  <a:srgbClr val="2DFDF9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字魂58号-创中黑" panose="00000500000000000000" charset="-122"/>
            </a:endParaRPr>
          </a:p>
        </p:txBody>
      </p:sp>
      <p:pic>
        <p:nvPicPr>
          <p:cNvPr id="59" name="图片 58" descr="G:/云采三楼/浙建采UI/微信图片_20241127110240.jpg微信图片_20241127110240"/>
          <p:cNvPicPr>
            <a:picLocks noChangeAspect="1"/>
          </p:cNvPicPr>
          <p:nvPr/>
        </p:nvPicPr>
        <p:blipFill>
          <a:blip r:embed="rId4"/>
          <a:srcRect l="12199" t="43110" r="35325" b="38519"/>
          <a:stretch>
            <a:fillRect/>
          </a:stretch>
        </p:blipFill>
        <p:spPr>
          <a:xfrm>
            <a:off x="1193301" y="1091243"/>
            <a:ext cx="3643913" cy="1177806"/>
          </a:xfrm>
          <a:prstGeom prst="rect">
            <a:avLst/>
          </a:prstGeom>
          <a:ln w="3175">
            <a:solidFill>
              <a:srgbClr val="183980"/>
            </a:solidFill>
          </a:ln>
          <a:effectLst/>
        </p:spPr>
      </p:pic>
      <p:grpSp>
        <p:nvGrpSpPr>
          <p:cNvPr id="61" name="组合 60"/>
          <p:cNvGrpSpPr/>
          <p:nvPr/>
        </p:nvGrpSpPr>
        <p:grpSpPr>
          <a:xfrm>
            <a:off x="1194619" y="768197"/>
            <a:ext cx="1891327" cy="307706"/>
            <a:chOff x="2599" y="3045"/>
            <a:chExt cx="3817" cy="621"/>
          </a:xfrm>
        </p:grpSpPr>
        <p:sp>
          <p:nvSpPr>
            <p:cNvPr id="62" name="文本框 61"/>
            <p:cNvSpPr txBox="1"/>
            <p:nvPr/>
          </p:nvSpPr>
          <p:spPr>
            <a:xfrm>
              <a:off x="2681" y="3045"/>
              <a:ext cx="3735" cy="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1839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待办信息分类</a:t>
              </a:r>
            </a:p>
          </p:txBody>
        </p:sp>
        <p:sp>
          <p:nvSpPr>
            <p:cNvPr id="63" name="图形"/>
            <p:cNvSpPr/>
            <p:nvPr/>
          </p:nvSpPr>
          <p:spPr>
            <a:xfrm flipH="1">
              <a:off x="2599" y="3045"/>
              <a:ext cx="3113" cy="552"/>
            </a:xfrm>
            <a:prstGeom prst="snip2DiagRect">
              <a:avLst/>
            </a:prstGeom>
            <a:noFill/>
            <a:ln w="12700" cap="flat" cmpd="sng" algn="ctr">
              <a:gradFill>
                <a:gsLst>
                  <a:gs pos="32000">
                    <a:srgbClr val="183980"/>
                  </a:gs>
                  <a:gs pos="0">
                    <a:srgbClr val="2DFDF9">
                      <a:alpha val="0"/>
                    </a:srgbClr>
                  </a:gs>
                </a:gsLst>
                <a:lin ang="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cs typeface="字魂58号-创中黑" panose="00000500000000000000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266537" y="4443632"/>
            <a:ext cx="132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839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数智服务</a:t>
            </a:r>
          </a:p>
        </p:txBody>
      </p:sp>
      <p:sp>
        <p:nvSpPr>
          <p:cNvPr id="70" name="图形"/>
          <p:cNvSpPr/>
          <p:nvPr/>
        </p:nvSpPr>
        <p:spPr>
          <a:xfrm flipH="1">
            <a:off x="1188756" y="4445590"/>
            <a:ext cx="1512724" cy="273516"/>
          </a:xfrm>
          <a:prstGeom prst="snip2DiagRect">
            <a:avLst/>
          </a:prstGeom>
          <a:noFill/>
          <a:ln w="12700" cap="flat" cmpd="sng" algn="ctr">
            <a:gradFill>
              <a:gsLst>
                <a:gs pos="32000">
                  <a:srgbClr val="183980"/>
                </a:gs>
                <a:gs pos="0">
                  <a:srgbClr val="2DFDF9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407973" y="5006767"/>
            <a:ext cx="1837041" cy="772649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alpha val="0"/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4" name="直接箭头连接符 73"/>
          <p:cNvCxnSpPr>
            <a:stCxn id="71" idx="1"/>
            <a:endCxn id="67" idx="3"/>
          </p:cNvCxnSpPr>
          <p:nvPr/>
        </p:nvCxnSpPr>
        <p:spPr>
          <a:xfrm flipH="1">
            <a:off x="4845469" y="5393092"/>
            <a:ext cx="4562504" cy="4965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4" name="肘形连接符 83"/>
          <p:cNvCxnSpPr>
            <a:stCxn id="44" idx="0"/>
            <a:endCxn id="59" idx="3"/>
          </p:cNvCxnSpPr>
          <p:nvPr/>
        </p:nvCxnSpPr>
        <p:spPr>
          <a:xfrm rot="16200000" flipV="1">
            <a:off x="5677218" y="839788"/>
            <a:ext cx="1420495" cy="3101340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9407973" y="2635932"/>
            <a:ext cx="1884059" cy="1074101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alpha val="0"/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55" y="2744470"/>
            <a:ext cx="3655695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5" y="4758690"/>
            <a:ext cx="3746500" cy="1699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6157" b="46686"/>
          <a:stretch>
            <a:fillRect/>
          </a:stretch>
        </p:blipFill>
        <p:spPr>
          <a:xfrm>
            <a:off x="0" y="4992144"/>
            <a:ext cx="12191999" cy="19586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23734" y="3243147"/>
            <a:ext cx="4019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0571-88233835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0571-88235859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0571-88235153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0571-88232396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缴费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0571-88233835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招采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投诉：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0571-88235859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浙建优选：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0571-85231653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" y="3243147"/>
            <a:ext cx="1887497" cy="18874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2780" y="4992144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浙建采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76189" y="5498570"/>
            <a:ext cx="3125591" cy="1"/>
          </a:xfrm>
          <a:prstGeom prst="line">
            <a:avLst/>
          </a:prstGeom>
          <a:ln w="9525">
            <a:solidFill>
              <a:srgbClr val="019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906736" y="5377722"/>
            <a:ext cx="1799583" cy="241696"/>
          </a:xfrm>
          <a:prstGeom prst="roundRect">
            <a:avLst>
              <a:gd name="adj" fmla="val 50000"/>
            </a:avLst>
          </a:prstGeom>
          <a:solidFill>
            <a:srgbClr val="2E8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联系我们</a:t>
            </a:r>
            <a:endParaRPr lang="en-US" altLang="zh-CN" sz="105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292</Words>
  <Application>Microsoft Office PowerPoint</Application>
  <PresentationFormat>宽屏</PresentationFormat>
  <Paragraphs>41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微软雅黑</vt:lpstr>
      <vt:lpstr>微软雅黑 Light</vt:lpstr>
      <vt:lpstr>字魂58号-创中黑</vt:lpstr>
      <vt:lpstr>Arial</vt:lpstr>
      <vt:lpstr>Times New Roman</vt:lpstr>
      <vt:lpstr>Office 主题​​</vt:lpstr>
      <vt:lpstr>“浙建采”页面操作指南</vt:lpstr>
      <vt:lpstr>更新内容一览</vt:lpstr>
      <vt:lpstr>登录</vt:lpstr>
      <vt:lpstr>登录</vt:lpstr>
      <vt:lpstr>统一门户展示——整合集团各类服务平台功能</vt:lpstr>
      <vt:lpstr>统一门户展示——整合集团各类服务平台功能</vt:lpstr>
      <vt:lpstr>采购方首页展示——数据聚合，决策一目了然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门户设计问题归纳</dc:title>
  <dc:creator>glodon</dc:creator>
  <cp:lastModifiedBy>glodon</cp:lastModifiedBy>
  <cp:revision>69</cp:revision>
  <dcterms:created xsi:type="dcterms:W3CDTF">2024-11-28T09:28:00Z</dcterms:created>
  <dcterms:modified xsi:type="dcterms:W3CDTF">2025-01-02T07:02:47Z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A3CDFCBC20E249D4880FB7FDE6169A1A_13</vt:lpwstr>
  </property>
  <property fmtid="{D5CDD505-2E9C-101B-9397-08002B2CF9AE}" pid="3" name="KSOProductBuildVer">
    <vt:lpwstr>2052-12.1.0.19302</vt:lpwstr>
  </property>
</Properties>
</file>